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3"/>
  </p:notesMasterIdLst>
  <p:sldIdLst>
    <p:sldId id="256" r:id="rId2"/>
    <p:sldId id="357" r:id="rId3"/>
    <p:sldId id="358" r:id="rId4"/>
    <p:sldId id="359" r:id="rId5"/>
    <p:sldId id="453" r:id="rId6"/>
    <p:sldId id="450" r:id="rId7"/>
    <p:sldId id="360" r:id="rId8"/>
    <p:sldId id="390" r:id="rId9"/>
    <p:sldId id="454" r:id="rId10"/>
    <p:sldId id="362" r:id="rId11"/>
    <p:sldId id="456" r:id="rId12"/>
    <p:sldId id="455" r:id="rId13"/>
    <p:sldId id="460" r:id="rId14"/>
    <p:sldId id="461" r:id="rId15"/>
    <p:sldId id="462" r:id="rId16"/>
    <p:sldId id="463" r:id="rId17"/>
    <p:sldId id="464" r:id="rId18"/>
    <p:sldId id="465" r:id="rId19"/>
    <p:sldId id="466" r:id="rId20"/>
    <p:sldId id="467" r:id="rId21"/>
    <p:sldId id="457" r:id="rId22"/>
    <p:sldId id="458" r:id="rId23"/>
    <p:sldId id="379" r:id="rId24"/>
    <p:sldId id="459" r:id="rId25"/>
    <p:sldId id="370" r:id="rId26"/>
    <p:sldId id="371" r:id="rId27"/>
    <p:sldId id="372" r:id="rId28"/>
    <p:sldId id="375" r:id="rId29"/>
    <p:sldId id="374" r:id="rId30"/>
    <p:sldId id="373" r:id="rId31"/>
    <p:sldId id="449" r:id="rId32"/>
  </p:sldIdLst>
  <p:sldSz cx="9144000" cy="5143500" type="screen16x9"/>
  <p:notesSz cx="6858000" cy="9144000"/>
  <p:embeddedFontLst>
    <p:embeddedFont>
      <p:font typeface="Fira Sans Condensed Light" panose="020B0604020202020204" charset="0"/>
      <p:regular r:id="rId34"/>
      <p:bold r:id="rId35"/>
      <p:italic r:id="rId36"/>
      <p:boldItalic r:id="rId37"/>
    </p:embeddedFont>
    <p:embeddedFont>
      <p:font typeface="Rajdhani" panose="020B0604020202020204" charset="0"/>
      <p:regular r:id="rId38"/>
      <p:bold r:id="rId39"/>
    </p:embeddedFont>
    <p:embeddedFont>
      <p:font typeface="Advent Pro Light" panose="020B0604020202020204" charset="0"/>
      <p:regular r:id="rId40"/>
      <p:bold r:id="rId41"/>
    </p:embeddedFont>
    <p:embeddedFont>
      <p:font typeface="Anton" panose="020B0604020202020204"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E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E397FE-706D-4E7D-AA01-638484C1D090}">
  <a:tblStyle styleId="{95E397FE-706D-4E7D-AA01-638484C1D0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09" autoAdjust="0"/>
  </p:normalViewPr>
  <p:slideViewPr>
    <p:cSldViewPr snapToGrid="0">
      <p:cViewPr>
        <p:scale>
          <a:sx n="80" d="100"/>
          <a:sy n="80" d="100"/>
        </p:scale>
        <p:origin x="1086" y="19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457539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007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1575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0698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xmlns="" id="{77B37001-AE30-7AE4-1CAF-0205418F990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xmlns="" id="{248BC2C8-77AE-CB1F-F939-56649E2A45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xmlns="" id="{131C2EA6-DC23-2376-7757-353D5C63C7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2894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xmlns="" id="{F663EAA5-4538-6D7D-4227-2CD209D14422}"/>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xmlns="" id="{B7958602-785E-B830-DBB4-2B60591750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xmlns="" id="{CEC178AF-0EEA-5434-CE63-49BD1736E0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2407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xmlns="" id="{6CE5848D-9BC5-1A3B-B3AB-B83D96162E9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xmlns="" id="{64C57B78-45DE-BFBA-E215-7102C800A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xmlns="" id="{1057CB59-08F2-5994-F938-3484938C1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4941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xmlns="" id="{6CE5848D-9BC5-1A3B-B3AB-B83D96162E9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xmlns="" id="{64C57B78-45DE-BFBA-E215-7102C800A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xmlns="" id="{1057CB59-08F2-5994-F938-3484938C1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4330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xmlns="" id="{6CE5848D-9BC5-1A3B-B3AB-B83D96162E9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xmlns="" id="{64C57B78-45DE-BFBA-E215-7102C800A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xmlns="" id="{1057CB59-08F2-5994-F938-3484938C1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1871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xmlns="" id="{6CE5848D-9BC5-1A3B-B3AB-B83D96162E9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xmlns="" id="{64C57B78-45DE-BFBA-E215-7102C800A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xmlns="" id="{1057CB59-08F2-5994-F938-3484938C1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123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xmlns="" id="{6CE5848D-9BC5-1A3B-B3AB-B83D96162E9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xmlns="" id="{64C57B78-45DE-BFBA-E215-7102C800A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xmlns="" id="{1057CB59-08F2-5994-F938-3484938C1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023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xmlns="" id="{6CE5848D-9BC5-1A3B-B3AB-B83D96162E96}"/>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xmlns="" id="{64C57B78-45DE-BFBA-E215-7102C800A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xmlns="" id="{1057CB59-08F2-5994-F938-3484938C1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0854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4179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xmlns="" id="{0830BD83-4DDE-5DCF-A1D9-E517BC0F0811}"/>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xmlns="" id="{94E8BA28-29CD-2E96-91FE-7C83C4A3FF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xmlns="" id="{D0E32A6D-B3C5-040D-3A14-D6914EBFC0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8844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8261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8943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a:extLst>
            <a:ext uri="{FF2B5EF4-FFF2-40B4-BE49-F238E27FC236}">
              <a16:creationId xmlns:a16="http://schemas.microsoft.com/office/drawing/2014/main" xmlns="" id="{F0C9361F-ABCB-589C-DDF4-434218B5C37E}"/>
            </a:ext>
          </a:extLst>
        </p:cNvPr>
        <p:cNvGrpSpPr/>
        <p:nvPr/>
      </p:nvGrpSpPr>
      <p:grpSpPr>
        <a:xfrm>
          <a:off x="0" y="0"/>
          <a:ext cx="0" cy="0"/>
          <a:chOff x="0" y="0"/>
          <a:chExt cx="0" cy="0"/>
        </a:xfrm>
      </p:grpSpPr>
      <p:sp>
        <p:nvSpPr>
          <p:cNvPr id="643" name="Google Shape;643;g65abef0139_0_223:notes">
            <a:extLst>
              <a:ext uri="{FF2B5EF4-FFF2-40B4-BE49-F238E27FC236}">
                <a16:creationId xmlns:a16="http://schemas.microsoft.com/office/drawing/2014/main" xmlns="" id="{FC6EE387-F9F0-ABE4-0D44-71316802CC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a:extLst>
              <a:ext uri="{FF2B5EF4-FFF2-40B4-BE49-F238E27FC236}">
                <a16:creationId xmlns:a16="http://schemas.microsoft.com/office/drawing/2014/main" xmlns="" id="{1DFB75F5-B10B-7802-1ED3-B3C69316E7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191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5907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4349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a:extLst>
            <a:ext uri="{FF2B5EF4-FFF2-40B4-BE49-F238E27FC236}">
              <a16:creationId xmlns:a16="http://schemas.microsoft.com/office/drawing/2014/main" xmlns="" id="{D4A3D700-E07A-9D2E-DA2A-0B380E29B3F8}"/>
            </a:ext>
          </a:extLst>
        </p:cNvPr>
        <p:cNvGrpSpPr/>
        <p:nvPr/>
      </p:nvGrpSpPr>
      <p:grpSpPr>
        <a:xfrm>
          <a:off x="0" y="0"/>
          <a:ext cx="0" cy="0"/>
          <a:chOff x="0" y="0"/>
          <a:chExt cx="0" cy="0"/>
        </a:xfrm>
      </p:grpSpPr>
      <p:sp>
        <p:nvSpPr>
          <p:cNvPr id="1789" name="Google Shape;1789;g7098bb5640_0_1125:notes">
            <a:extLst>
              <a:ext uri="{FF2B5EF4-FFF2-40B4-BE49-F238E27FC236}">
                <a16:creationId xmlns:a16="http://schemas.microsoft.com/office/drawing/2014/main" xmlns="" id="{3F84FE02-FEFE-426E-F82C-0F2234BA16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a:extLst>
              <a:ext uri="{FF2B5EF4-FFF2-40B4-BE49-F238E27FC236}">
                <a16:creationId xmlns:a16="http://schemas.microsoft.com/office/drawing/2014/main" xmlns="" id="{819B227A-953D-5DE6-C475-387388ED01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6865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5907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a:extLst>
            <a:ext uri="{FF2B5EF4-FFF2-40B4-BE49-F238E27FC236}">
              <a16:creationId xmlns:a16="http://schemas.microsoft.com/office/drawing/2014/main" xmlns="" id="{9C442C65-14A3-9765-2BDD-94C6B14EA5CF}"/>
            </a:ext>
          </a:extLst>
        </p:cNvPr>
        <p:cNvGrpSpPr/>
        <p:nvPr/>
      </p:nvGrpSpPr>
      <p:grpSpPr>
        <a:xfrm>
          <a:off x="0" y="0"/>
          <a:ext cx="0" cy="0"/>
          <a:chOff x="0" y="0"/>
          <a:chExt cx="0" cy="0"/>
        </a:xfrm>
      </p:grpSpPr>
      <p:sp>
        <p:nvSpPr>
          <p:cNvPr id="1789" name="Google Shape;1789;g7098bb5640_0_1125:notes">
            <a:extLst>
              <a:ext uri="{FF2B5EF4-FFF2-40B4-BE49-F238E27FC236}">
                <a16:creationId xmlns:a16="http://schemas.microsoft.com/office/drawing/2014/main" xmlns="" id="{A94EE71F-2CBD-D105-8630-D07A3EA4EC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a:extLst>
              <a:ext uri="{FF2B5EF4-FFF2-40B4-BE49-F238E27FC236}">
                <a16:creationId xmlns:a16="http://schemas.microsoft.com/office/drawing/2014/main" xmlns="" id="{13C5E708-7ABE-AD0C-13D3-52F28DE8A3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2878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a:extLst>
            <a:ext uri="{FF2B5EF4-FFF2-40B4-BE49-F238E27FC236}">
              <a16:creationId xmlns:a16="http://schemas.microsoft.com/office/drawing/2014/main" xmlns="" id="{9C442C65-14A3-9765-2BDD-94C6B14EA5CF}"/>
            </a:ext>
          </a:extLst>
        </p:cNvPr>
        <p:cNvGrpSpPr/>
        <p:nvPr/>
      </p:nvGrpSpPr>
      <p:grpSpPr>
        <a:xfrm>
          <a:off x="0" y="0"/>
          <a:ext cx="0" cy="0"/>
          <a:chOff x="0" y="0"/>
          <a:chExt cx="0" cy="0"/>
        </a:xfrm>
      </p:grpSpPr>
      <p:sp>
        <p:nvSpPr>
          <p:cNvPr id="1789" name="Google Shape;1789;g7098bb5640_0_1125:notes">
            <a:extLst>
              <a:ext uri="{FF2B5EF4-FFF2-40B4-BE49-F238E27FC236}">
                <a16:creationId xmlns:a16="http://schemas.microsoft.com/office/drawing/2014/main" xmlns="" id="{A94EE71F-2CBD-D105-8630-D07A3EA4EC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a:extLst>
              <a:ext uri="{FF2B5EF4-FFF2-40B4-BE49-F238E27FC236}">
                <a16:creationId xmlns:a16="http://schemas.microsoft.com/office/drawing/2014/main" xmlns="" id="{13C5E708-7ABE-AD0C-13D3-52F28DE8A3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84684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9" r:id="rId4"/>
    <p:sldLayoutId id="2147483666" r:id="rId5"/>
    <p:sldLayoutId id="2147483667" r:id="rId6"/>
    <p:sldLayoutId id="2147483670" r:id="rId7"/>
    <p:sldLayoutId id="214748367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7" name="object 14"/>
          <p:cNvSpPr txBox="1"/>
          <p:nvPr/>
        </p:nvSpPr>
        <p:spPr>
          <a:xfrm>
            <a:off x="745436" y="839354"/>
            <a:ext cx="8398564" cy="4086440"/>
          </a:xfrm>
          <a:prstGeom prst="rect">
            <a:avLst/>
          </a:prstGeom>
        </p:spPr>
        <p:txBody>
          <a:bodyPr vert="horz" wrap="square" lIns="0" tIns="13399" rIns="0" bIns="0" rtlCol="0">
            <a:spAutoFit/>
          </a:bodyPr>
          <a:lstStyle/>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r>
              <a:rPr lang="es-MX" dirty="0">
                <a:solidFill>
                  <a:schemeClr val="accent4"/>
                </a:solidFill>
                <a:latin typeface="Fira Sans Condensed Light" panose="020B0604020202020204" charset="0"/>
                <a:cs typeface="Times New Roman" panose="02020603050405020304" pitchFamily="18" charset="0"/>
              </a:rPr>
              <a:t/>
            </a:r>
            <a:br>
              <a:rPr lang="es-MX" dirty="0">
                <a:solidFill>
                  <a:schemeClr val="accent4"/>
                </a:solidFill>
                <a:latin typeface="Fira Sans Condensed Light" panose="020B0604020202020204" charset="0"/>
                <a:cs typeface="Times New Roman" panose="02020603050405020304" pitchFamily="18" charset="0"/>
              </a:rPr>
            </a:br>
            <a:r>
              <a:rPr lang="es-ES" sz="2000" b="1" dirty="0">
                <a:solidFill>
                  <a:srgbClr val="FF0000"/>
                </a:solidFill>
                <a:latin typeface="Fira Sans Condensed Light" panose="020B0604020202020204" charset="0"/>
                <a:cs typeface="Times New Roman" panose="02020603050405020304" pitchFamily="18" charset="0"/>
              </a:rPr>
              <a:t/>
            </a:r>
            <a:br>
              <a:rPr lang="es-ES" sz="2000" b="1" dirty="0">
                <a:solidFill>
                  <a:srgbClr val="FF0000"/>
                </a:solidFill>
                <a:latin typeface="Fira Sans Condensed Light" panose="020B0604020202020204" charset="0"/>
                <a:cs typeface="Times New Roman" panose="02020603050405020304" pitchFamily="18" charset="0"/>
              </a:rPr>
            </a:b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spcBef>
                <a:spcPts val="106"/>
              </a:spcBef>
            </a:pPr>
            <a:r>
              <a:rPr lang="es-ES" sz="1600" b="1" dirty="0" smtClean="0">
                <a:solidFill>
                  <a:schemeClr val="bg1"/>
                </a:solidFill>
                <a:latin typeface="Fira Sans Condensed Light" panose="020B0604020202020204" charset="0"/>
                <a:cs typeface="Times New Roman" panose="02020603050405020304" pitchFamily="18" charset="0"/>
              </a:rPr>
              <a:t>Primavera 2026</a:t>
            </a:r>
            <a:r>
              <a:rPr lang="es-ES" sz="2300" b="1" dirty="0">
                <a:solidFill>
                  <a:srgbClr val="FF0000"/>
                </a:solidFill>
                <a:latin typeface="Fira Sans Condensed Light" panose="020B0604020202020204" charset="0"/>
                <a:cs typeface="Times New Roman" panose="02020603050405020304" pitchFamily="18" charset="0"/>
              </a:rPr>
              <a:t/>
            </a:r>
            <a:br>
              <a:rPr lang="es-ES" sz="2300" b="1" dirty="0">
                <a:solidFill>
                  <a:srgbClr val="FF0000"/>
                </a:solidFill>
                <a:latin typeface="Fira Sans Condensed Light" panose="020B0604020202020204" charset="0"/>
                <a:cs typeface="Times New Roman" panose="02020603050405020304" pitchFamily="18" charset="0"/>
              </a:rPr>
            </a:br>
            <a:r>
              <a:rPr lang="es-ES" sz="2700" b="1" dirty="0" smtClean="0">
                <a:solidFill>
                  <a:schemeClr val="accent4"/>
                </a:solidFill>
                <a:latin typeface="Fira Sans Condensed Light" panose="020B0604020202020204" charset="0"/>
                <a:cs typeface="Times New Roman" panose="02020603050405020304" pitchFamily="18" charset="0"/>
              </a:rPr>
              <a:t>Desarrollo de Plataformas Tecnológicas</a:t>
            </a:r>
            <a:r>
              <a:rPr lang="es-ES" sz="2700" b="1" dirty="0" smtClean="0">
                <a:solidFill>
                  <a:schemeClr val="accent4"/>
                </a:solidFill>
                <a:latin typeface="Fira Sans Condensed Light" panose="020B0604020202020204" charset="0"/>
                <a:cs typeface="Times New Roman" panose="02020603050405020304" pitchFamily="18" charset="0"/>
              </a:rPr>
              <a:t> Educativas</a:t>
            </a:r>
            <a:endParaRPr lang="es-ES" sz="2000" b="1" dirty="0">
              <a:solidFill>
                <a:schemeClr val="bg1"/>
              </a:solidFill>
              <a:latin typeface="Fira Sans Condensed Light" panose="020B0604020202020204" charset="0"/>
              <a:cs typeface="Times New Roman" panose="02020603050405020304" pitchFamily="18" charset="0"/>
            </a:endParaRP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r>
              <a:rPr lang="es-ES" sz="1600" b="1" dirty="0" smtClean="0">
                <a:solidFill>
                  <a:schemeClr val="tx2"/>
                </a:solidFill>
                <a:latin typeface="Fira Sans Condensed Light" panose="020B0604020202020204" charset="0"/>
                <a:cs typeface="Times New Roman" panose="02020603050405020304" pitchFamily="18" charset="0"/>
              </a:rPr>
              <a:t>06 </a:t>
            </a:r>
            <a:r>
              <a:rPr lang="es-ES" sz="1600" b="1" dirty="0">
                <a:solidFill>
                  <a:schemeClr val="tx2"/>
                </a:solidFill>
                <a:latin typeface="Fira Sans Condensed Light" panose="020B0604020202020204" charset="0"/>
                <a:cs typeface="Times New Roman" panose="02020603050405020304" pitchFamily="18" charset="0"/>
              </a:rPr>
              <a:t>de </a:t>
            </a:r>
            <a:r>
              <a:rPr lang="es-ES" sz="1600" b="1" dirty="0" smtClean="0">
                <a:solidFill>
                  <a:schemeClr val="tx2"/>
                </a:solidFill>
                <a:latin typeface="Fira Sans Condensed Light" panose="020B0604020202020204" charset="0"/>
                <a:cs typeface="Times New Roman" panose="02020603050405020304" pitchFamily="18" charset="0"/>
              </a:rPr>
              <a:t>Enero</a:t>
            </a:r>
            <a:r>
              <a:rPr lang="es-ES" sz="1600" b="1" dirty="0" smtClean="0">
                <a:solidFill>
                  <a:schemeClr val="tx2"/>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del </a:t>
            </a:r>
            <a:r>
              <a:rPr lang="es-ES" sz="1600" b="1" dirty="0" smtClean="0">
                <a:solidFill>
                  <a:schemeClr val="tx2"/>
                </a:solidFill>
                <a:latin typeface="Fira Sans Condensed Light" panose="020B0604020202020204" charset="0"/>
                <a:cs typeface="Times New Roman" panose="02020603050405020304" pitchFamily="18" charset="0"/>
              </a:rPr>
              <a:t>2026</a:t>
            </a:r>
            <a:r>
              <a:rPr lang="es-ES" sz="2000" b="1" dirty="0">
                <a:solidFill>
                  <a:srgbClr val="FF0000"/>
                </a:solidFill>
                <a:latin typeface="Fira Sans Condensed Light" panose="020B0604020202020204" charset="0"/>
                <a:cs typeface="Times New Roman" panose="02020603050405020304" pitchFamily="18" charset="0"/>
              </a:rPr>
              <a:t/>
            </a:r>
            <a:br>
              <a:rPr lang="es-ES" sz="2000" b="1" dirty="0">
                <a:solidFill>
                  <a:srgbClr val="FF0000"/>
                </a:solidFill>
                <a:latin typeface="Fira Sans Condensed Light" panose="020B0604020202020204" charset="0"/>
                <a:cs typeface="Times New Roman" panose="02020603050405020304" pitchFamily="18" charset="0"/>
              </a:rPr>
            </a:br>
            <a:endParaRPr lang="es-MX" dirty="0">
              <a:solidFill>
                <a:schemeClr val="tx2"/>
              </a:solidFill>
              <a:latin typeface="Fira Sans Condensed Light" panose="020B0604020202020204" charset="0"/>
              <a:cs typeface="Times New Roman" panose="02020603050405020304" pitchFamily="18" charset="0"/>
            </a:endParaRPr>
          </a:p>
        </p:txBody>
      </p:sp>
      <p:sp>
        <p:nvSpPr>
          <p:cNvPr id="1028" name="AutoShape 4" descr="Inicio | Título Electrónico Pueb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cxnSp>
        <p:nvCxnSpPr>
          <p:cNvPr id="11" name="Google Shape;137;p27"/>
          <p:cNvCxnSpPr/>
          <p:nvPr/>
        </p:nvCxnSpPr>
        <p:spPr>
          <a:xfrm>
            <a:off x="599181" y="3300059"/>
            <a:ext cx="0" cy="630600"/>
          </a:xfrm>
          <a:prstGeom prst="straightConnector1">
            <a:avLst/>
          </a:prstGeom>
          <a:noFill/>
          <a:ln w="19050" cap="flat" cmpd="sng">
            <a:solidFill>
              <a:srgbClr val="F3F3F3"/>
            </a:solidFill>
            <a:prstDash val="solid"/>
            <a:round/>
            <a:headEnd type="oval" w="med" len="med"/>
            <a:tailEnd type="oval" w="med" len="med"/>
          </a:ln>
        </p:spPr>
      </p:cxnSp>
      <p:sp>
        <p:nvSpPr>
          <p:cNvPr id="6" name="Google Shape;136;p27"/>
          <p:cNvSpPr txBox="1">
            <a:spLocks noGrp="1"/>
          </p:cNvSpPr>
          <p:nvPr>
            <p:ph type="subTitle" idx="1"/>
          </p:nvPr>
        </p:nvSpPr>
        <p:spPr>
          <a:xfrm>
            <a:off x="0" y="4922784"/>
            <a:ext cx="3352799" cy="220716"/>
          </a:xfrm>
          <a:prstGeom prst="rect">
            <a:avLst/>
          </a:prstGeom>
        </p:spPr>
        <p:txBody>
          <a:bodyPr spcFirstLastPara="1" wrap="square" lIns="91425" tIns="91425" rIns="91425" bIns="91425" anchor="ctr" anchorCtr="0">
            <a:noAutofit/>
          </a:bodyPr>
          <a:lstStyle/>
          <a:p>
            <a:pPr algn="l"/>
            <a:r>
              <a:rPr lang="es-ES" dirty="0"/>
              <a:t>   </a:t>
            </a:r>
          </a:p>
          <a:p>
            <a:pPr algn="l"/>
            <a:r>
              <a:rPr lang="es-ES" dirty="0">
                <a:solidFill>
                  <a:schemeClr val="bg1">
                    <a:lumMod val="60000"/>
                    <a:lumOff val="40000"/>
                  </a:schemeClr>
                </a:solidFill>
                <a:latin typeface="Fira Sans Condensed Light" charset="0"/>
              </a:rPr>
              <a:t>Facilitador: </a:t>
            </a:r>
            <a:r>
              <a:rPr lang="es-ES" dirty="0" err="1">
                <a:solidFill>
                  <a:schemeClr val="bg1">
                    <a:lumMod val="60000"/>
                    <a:lumOff val="40000"/>
                  </a:schemeClr>
                </a:solidFill>
                <a:latin typeface="Fira Sans Condensed Light" charset="0"/>
              </a:rPr>
              <a:t>PhD</a:t>
            </a:r>
            <a:r>
              <a:rPr lang="es-ES" dirty="0">
                <a:solidFill>
                  <a:schemeClr val="bg1">
                    <a:lumMod val="60000"/>
                    <a:lumOff val="40000"/>
                  </a:schemeClr>
                </a:solidFill>
                <a:latin typeface="Fira Sans Condensed Light" charset="0"/>
              </a:rPr>
              <a:t> Alfredo García Suárez</a:t>
            </a:r>
          </a:p>
          <a:p>
            <a:pPr algn="l"/>
            <a:r>
              <a:rPr lang="es-ES" dirty="0"/>
              <a:t/>
            </a:r>
            <a:br>
              <a:rPr lang="es-ES" dirty="0"/>
            </a:br>
            <a:endParaRPr dirty="0"/>
          </a:p>
        </p:txBody>
      </p:sp>
      <p:pic>
        <p:nvPicPr>
          <p:cNvPr id="1026" name="Picture 2" descr="Virtual Horizon BUAP">
            <a:extLst>
              <a:ext uri="{FF2B5EF4-FFF2-40B4-BE49-F238E27FC236}">
                <a16:creationId xmlns:a16="http://schemas.microsoft.com/office/drawing/2014/main" xmlns="" id="{171633F6-0612-2C83-AC54-6A799E307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07953"/>
            <a:ext cx="3597147" cy="18201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 calcmode="lin" valueType="num">
                                      <p:cBhvr additive="base">
                                        <p:cTn id="1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anim calcmode="lin" valueType="num">
                                      <p:cBhvr additive="base">
                                        <p:cTn id="19"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anim calcmode="lin" valueType="num">
                                      <p:cBhvr additive="base">
                                        <p:cTn id="2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675054"/>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TANGI-LEARN</a:t>
            </a:r>
            <a:endParaRPr dirty="0"/>
          </a:p>
        </p:txBody>
      </p:sp>
      <p:cxnSp>
        <p:nvCxnSpPr>
          <p:cNvPr id="8" name="Google Shape;137;p27"/>
          <p:cNvCxnSpPr/>
          <p:nvPr/>
        </p:nvCxnSpPr>
        <p:spPr>
          <a:xfrm>
            <a:off x="2060232" y="672391"/>
            <a:ext cx="0" cy="871407"/>
          </a:xfrm>
          <a:prstGeom prst="straightConnector1">
            <a:avLst/>
          </a:prstGeom>
          <a:noFill/>
          <a:ln w="19050" cap="flat" cmpd="sng">
            <a:solidFill>
              <a:srgbClr val="F3F3F3"/>
            </a:solidFill>
            <a:prstDash val="solid"/>
            <a:round/>
            <a:headEnd type="oval" w="med" len="med"/>
            <a:tailEnd type="oval" w="med" len="med"/>
          </a:ln>
        </p:spPr>
      </p:cxnSp>
      <p:sp>
        <p:nvSpPr>
          <p:cNvPr id="10" name="Google Shape;1762;p45"/>
          <p:cNvSpPr txBox="1">
            <a:spLocks/>
          </p:cNvSpPr>
          <p:nvPr/>
        </p:nvSpPr>
        <p:spPr>
          <a:xfrm>
            <a:off x="2060232" y="1151911"/>
            <a:ext cx="5186757" cy="39188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smtClean="0"/>
          </a:p>
          <a:p>
            <a:endParaRPr lang="es-ES" sz="1400" b="1" dirty="0" smtClean="0"/>
          </a:p>
          <a:p>
            <a:endParaRPr lang="es-ES" sz="1400" b="1" dirty="0" smtClean="0"/>
          </a:p>
          <a:p>
            <a:endParaRPr lang="es-ES" sz="1400" b="1" dirty="0"/>
          </a:p>
          <a:p>
            <a:pPr marL="152400" indent="0">
              <a:buNone/>
            </a:pPr>
            <a:r>
              <a:rPr lang="es-ES" sz="1400" b="1" i="1" dirty="0"/>
              <a:t>Aprendizaje a través de tecnología física e </a:t>
            </a:r>
            <a:r>
              <a:rPr lang="es-ES" sz="1400" b="1" i="1" dirty="0" smtClean="0"/>
              <a:t>interactiva.</a:t>
            </a:r>
            <a:endParaRPr lang="es-ES" sz="1400" b="1" i="1" dirty="0"/>
          </a:p>
          <a:p>
            <a:pPr marL="152400" indent="0">
              <a:buNone/>
            </a:pPr>
            <a:endParaRPr lang="en-US" sz="1400" b="1" dirty="0"/>
          </a:p>
          <a:p>
            <a:endParaRPr lang="es-ES" sz="1400" dirty="0"/>
          </a:p>
          <a:p>
            <a:pPr marL="1066800" lvl="2" indent="0">
              <a:buNone/>
            </a:pP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xmlns=""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762;p45"/>
          <p:cNvSpPr txBox="1">
            <a:spLocks/>
          </p:cNvSpPr>
          <p:nvPr/>
        </p:nvSpPr>
        <p:spPr>
          <a:xfrm>
            <a:off x="952947" y="1923000"/>
            <a:ext cx="7401325" cy="1307088"/>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pPr marL="152400" indent="0" algn="just">
              <a:buNone/>
            </a:pPr>
            <a:r>
              <a:rPr lang="en-US" sz="1600" b="1" dirty="0" err="1" smtClean="0">
                <a:solidFill>
                  <a:schemeClr val="bg1">
                    <a:lumMod val="60000"/>
                    <a:lumOff val="40000"/>
                  </a:schemeClr>
                </a:solidFill>
              </a:rPr>
              <a:t>Misión</a:t>
            </a:r>
            <a:r>
              <a:rPr lang="en-US" sz="1600" b="1" dirty="0" smtClean="0">
                <a:solidFill>
                  <a:schemeClr val="bg1">
                    <a:lumMod val="60000"/>
                    <a:lumOff val="40000"/>
                  </a:schemeClr>
                </a:solidFill>
              </a:rPr>
              <a:t>:</a:t>
            </a:r>
            <a:r>
              <a:rPr lang="en-US" sz="1600" b="1" dirty="0" smtClean="0"/>
              <a:t> </a:t>
            </a:r>
            <a:r>
              <a:rPr lang="es-MX" sz="1600" dirty="0" smtClean="0"/>
              <a:t>Diseñar </a:t>
            </a:r>
            <a:r>
              <a:rPr lang="es-MX" sz="1600" dirty="0"/>
              <a:t>y desarrollar plataformas tecnológicas tangibles integradas con interfaces gráficas interactivas que fortalezcan el proceso de enseñanza–aprendizaje en los niveles medio superior y superior, facilitando experiencias educativas innovadoras, prácticas y significativas en diversas áreas del conocimiento.</a:t>
            </a:r>
            <a:endParaRPr lang="es-ES" sz="1600" dirty="0"/>
          </a:p>
          <a:p>
            <a:endParaRPr lang="es-ES" sz="1600" b="1" dirty="0"/>
          </a:p>
          <a:p>
            <a:endParaRPr lang="es-ES" sz="1400" dirty="0"/>
          </a:p>
          <a:p>
            <a:pPr marL="1066800" lvl="2" indent="0">
              <a:buNone/>
            </a:pPr>
            <a:endParaRPr lang="en-US" dirty="0"/>
          </a:p>
        </p:txBody>
      </p:sp>
      <p:sp>
        <p:nvSpPr>
          <p:cNvPr id="12" name="Google Shape;1762;p45"/>
          <p:cNvSpPr txBox="1">
            <a:spLocks/>
          </p:cNvSpPr>
          <p:nvPr/>
        </p:nvSpPr>
        <p:spPr>
          <a:xfrm>
            <a:off x="952947" y="3419954"/>
            <a:ext cx="7401325" cy="1307088"/>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pPr marL="152400" indent="0" algn="just">
              <a:buNone/>
            </a:pPr>
            <a:r>
              <a:rPr lang="en-US" sz="1600" b="1" dirty="0" err="1" smtClean="0">
                <a:solidFill>
                  <a:schemeClr val="bg1">
                    <a:lumMod val="60000"/>
                    <a:lumOff val="40000"/>
                  </a:schemeClr>
                </a:solidFill>
              </a:rPr>
              <a:t>Visión</a:t>
            </a:r>
            <a:r>
              <a:rPr lang="en-US" sz="1600" b="1" dirty="0" smtClean="0">
                <a:solidFill>
                  <a:schemeClr val="bg1">
                    <a:lumMod val="60000"/>
                    <a:lumOff val="40000"/>
                  </a:schemeClr>
                </a:solidFill>
              </a:rPr>
              <a:t>:</a:t>
            </a:r>
            <a:r>
              <a:rPr lang="en-US" sz="1600" b="1" dirty="0" smtClean="0"/>
              <a:t> </a:t>
            </a:r>
            <a:r>
              <a:rPr lang="es-MX" sz="1600" dirty="0"/>
              <a:t>Ser una empresa líder en el desarrollo de plataformas educativas tangibles, reconocida por su impacto positivo en el aprendizaje de los estudiantes y por contribuir a la transformación de la </a:t>
            </a:r>
            <a:r>
              <a:rPr lang="es-MX" sz="1600" dirty="0" smtClean="0"/>
              <a:t>educación en México </a:t>
            </a:r>
            <a:r>
              <a:rPr lang="es-MX" sz="1600" dirty="0"/>
              <a:t>mediante soluciones tecnológicas innovadoras, accesibles y aplicables en distintos contextos </a:t>
            </a:r>
            <a:r>
              <a:rPr lang="es-MX" sz="1600" dirty="0" smtClean="0"/>
              <a:t>educativos.</a:t>
            </a:r>
            <a:endParaRPr lang="es-ES" sz="1600" dirty="0"/>
          </a:p>
          <a:p>
            <a:endParaRPr lang="es-ES" sz="1600" b="1" dirty="0"/>
          </a:p>
          <a:p>
            <a:endParaRPr lang="es-ES" sz="1400" dirty="0"/>
          </a:p>
          <a:p>
            <a:pPr marL="1066800" lvl="2" indent="0">
              <a:buNone/>
            </a:pPr>
            <a:endParaRPr lang="en-US" dirty="0"/>
          </a:p>
        </p:txBody>
      </p:sp>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161" y="624648"/>
            <a:ext cx="1040323" cy="104032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1709660" y="283171"/>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TANGI-LEARN</a:t>
            </a:r>
            <a:endParaRPr dirty="0"/>
          </a:p>
        </p:txBody>
      </p:sp>
      <p:cxnSp>
        <p:nvCxnSpPr>
          <p:cNvPr id="8" name="Google Shape;137;p27"/>
          <p:cNvCxnSpPr/>
          <p:nvPr/>
        </p:nvCxnSpPr>
        <p:spPr>
          <a:xfrm>
            <a:off x="1573343" y="302667"/>
            <a:ext cx="0" cy="871407"/>
          </a:xfrm>
          <a:prstGeom prst="straightConnector1">
            <a:avLst/>
          </a:prstGeom>
          <a:noFill/>
          <a:ln w="19050" cap="flat" cmpd="sng">
            <a:solidFill>
              <a:srgbClr val="F3F3F3"/>
            </a:solidFill>
            <a:prstDash val="solid"/>
            <a:round/>
            <a:headEnd type="oval" w="med" len="med"/>
            <a:tailEnd type="oval" w="med" len="med"/>
          </a:ln>
        </p:spPr>
      </p:cxnSp>
      <p:sp>
        <p:nvSpPr>
          <p:cNvPr id="10" name="Google Shape;1762;p45"/>
          <p:cNvSpPr txBox="1">
            <a:spLocks/>
          </p:cNvSpPr>
          <p:nvPr/>
        </p:nvSpPr>
        <p:spPr>
          <a:xfrm>
            <a:off x="1573346" y="724403"/>
            <a:ext cx="5186757" cy="39188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smtClean="0"/>
          </a:p>
          <a:p>
            <a:endParaRPr lang="es-ES" sz="1400" b="1" dirty="0" smtClean="0"/>
          </a:p>
          <a:p>
            <a:endParaRPr lang="es-ES" sz="1400" b="1" dirty="0" smtClean="0"/>
          </a:p>
          <a:p>
            <a:endParaRPr lang="es-ES" sz="1400" b="1" dirty="0"/>
          </a:p>
          <a:p>
            <a:pPr marL="152400" indent="0">
              <a:buNone/>
            </a:pPr>
            <a:r>
              <a:rPr lang="es-ES" sz="1400" b="1" i="1" dirty="0"/>
              <a:t>Aprendizaje a través de tecnología física e </a:t>
            </a:r>
            <a:r>
              <a:rPr lang="es-ES" sz="1400" b="1" i="1" dirty="0" smtClean="0"/>
              <a:t>interactiva.</a:t>
            </a:r>
            <a:endParaRPr lang="es-ES" sz="1400" b="1" i="1" dirty="0"/>
          </a:p>
          <a:p>
            <a:pPr marL="152400" indent="0">
              <a:buNone/>
            </a:pPr>
            <a:endParaRPr lang="en-US" sz="1400" b="1" dirty="0"/>
          </a:p>
          <a:p>
            <a:endParaRPr lang="es-ES" sz="1400" dirty="0"/>
          </a:p>
          <a:p>
            <a:pPr marL="1066800" lvl="2" indent="0">
              <a:buNone/>
            </a:pP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xmlns=""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067" y="218210"/>
            <a:ext cx="1040323" cy="1040323"/>
          </a:xfrm>
          <a:prstGeom prst="rect">
            <a:avLst/>
          </a:prstGeom>
        </p:spPr>
      </p:pic>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310" y="1446886"/>
            <a:ext cx="3333655" cy="3333655"/>
          </a:xfrm>
          <a:prstGeom prst="rect">
            <a:avLst/>
          </a:prstGeom>
        </p:spPr>
      </p:pic>
      <p:sp>
        <p:nvSpPr>
          <p:cNvPr id="14" name="Google Shape;1762;p45"/>
          <p:cNvSpPr txBox="1">
            <a:spLocks/>
          </p:cNvSpPr>
          <p:nvPr/>
        </p:nvSpPr>
        <p:spPr>
          <a:xfrm>
            <a:off x="325067" y="1898426"/>
            <a:ext cx="2382629" cy="39188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smtClean="0"/>
          </a:p>
          <a:p>
            <a:endParaRPr lang="es-ES" sz="1400" b="1" dirty="0" smtClean="0"/>
          </a:p>
          <a:p>
            <a:pPr marL="152400" indent="0">
              <a:buNone/>
            </a:pPr>
            <a:r>
              <a:rPr lang="es-ES" sz="1800" b="1" i="1" dirty="0" smtClean="0">
                <a:solidFill>
                  <a:schemeClr val="bg1">
                    <a:lumMod val="60000"/>
                    <a:lumOff val="40000"/>
                  </a:schemeClr>
                </a:solidFill>
              </a:rPr>
              <a:t>Innovación </a:t>
            </a:r>
            <a:r>
              <a:rPr lang="es-ES" sz="1800" b="1" i="1" dirty="0">
                <a:solidFill>
                  <a:schemeClr val="bg1">
                    <a:lumMod val="60000"/>
                    <a:lumOff val="40000"/>
                  </a:schemeClr>
                </a:solidFill>
              </a:rPr>
              <a:t>educativa</a:t>
            </a:r>
            <a:endParaRPr lang="en-US" sz="1800" b="1" dirty="0">
              <a:solidFill>
                <a:schemeClr val="bg1">
                  <a:lumMod val="60000"/>
                  <a:lumOff val="40000"/>
                </a:schemeClr>
              </a:solidFill>
            </a:endParaRPr>
          </a:p>
          <a:p>
            <a:endParaRPr lang="es-ES" sz="1400" dirty="0"/>
          </a:p>
          <a:p>
            <a:pPr marL="1066800" lvl="2" indent="0">
              <a:buNone/>
            </a:pPr>
            <a:endParaRPr lang="en-US" dirty="0"/>
          </a:p>
        </p:txBody>
      </p:sp>
      <p:sp>
        <p:nvSpPr>
          <p:cNvPr id="15" name="Google Shape;1762;p45"/>
          <p:cNvSpPr txBox="1">
            <a:spLocks/>
          </p:cNvSpPr>
          <p:nvPr/>
        </p:nvSpPr>
        <p:spPr>
          <a:xfrm>
            <a:off x="154263" y="2881377"/>
            <a:ext cx="2724235" cy="39188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smtClean="0"/>
          </a:p>
          <a:p>
            <a:endParaRPr lang="es-ES" sz="1400" b="1" dirty="0" smtClean="0"/>
          </a:p>
          <a:p>
            <a:pPr marL="152400" indent="0">
              <a:buNone/>
            </a:pPr>
            <a:r>
              <a:rPr lang="es-ES" sz="1800" b="1" i="1" dirty="0">
                <a:solidFill>
                  <a:schemeClr val="bg1">
                    <a:lumMod val="60000"/>
                    <a:lumOff val="40000"/>
                  </a:schemeClr>
                </a:solidFill>
              </a:rPr>
              <a:t>Aprendizaje significativo</a:t>
            </a:r>
          </a:p>
          <a:p>
            <a:endParaRPr lang="es-ES" sz="1400" dirty="0"/>
          </a:p>
          <a:p>
            <a:pPr marL="1066800" lvl="2" indent="0">
              <a:buNone/>
            </a:pPr>
            <a:endParaRPr lang="en-US" dirty="0"/>
          </a:p>
        </p:txBody>
      </p:sp>
      <p:sp>
        <p:nvSpPr>
          <p:cNvPr id="16" name="Google Shape;1762;p45"/>
          <p:cNvSpPr txBox="1">
            <a:spLocks/>
          </p:cNvSpPr>
          <p:nvPr/>
        </p:nvSpPr>
        <p:spPr>
          <a:xfrm>
            <a:off x="325067" y="3864328"/>
            <a:ext cx="2355674" cy="39188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smtClean="0"/>
          </a:p>
          <a:p>
            <a:endParaRPr lang="es-ES" sz="1400" b="1" dirty="0" smtClean="0"/>
          </a:p>
          <a:p>
            <a:pPr marL="152400" indent="0">
              <a:buNone/>
            </a:pPr>
            <a:r>
              <a:rPr lang="es-ES" sz="1800" b="1" i="1" dirty="0">
                <a:solidFill>
                  <a:schemeClr val="bg1">
                    <a:lumMod val="60000"/>
                    <a:lumOff val="40000"/>
                  </a:schemeClr>
                </a:solidFill>
              </a:rPr>
              <a:t>Calidad tecnológica</a:t>
            </a:r>
          </a:p>
          <a:p>
            <a:endParaRPr lang="es-ES" sz="1400" dirty="0"/>
          </a:p>
          <a:p>
            <a:pPr marL="1066800" lvl="2" indent="0">
              <a:buNone/>
            </a:pPr>
            <a:endParaRPr lang="en-US" dirty="0"/>
          </a:p>
        </p:txBody>
      </p:sp>
      <p:sp>
        <p:nvSpPr>
          <p:cNvPr id="17" name="Google Shape;1762;p45"/>
          <p:cNvSpPr txBox="1">
            <a:spLocks/>
          </p:cNvSpPr>
          <p:nvPr/>
        </p:nvSpPr>
        <p:spPr>
          <a:xfrm>
            <a:off x="6251777" y="2189371"/>
            <a:ext cx="2694466" cy="39188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smtClean="0"/>
          </a:p>
          <a:p>
            <a:endParaRPr lang="es-ES" sz="1400" b="1" dirty="0" smtClean="0"/>
          </a:p>
          <a:p>
            <a:pPr marL="152400" indent="0">
              <a:buNone/>
            </a:pPr>
            <a:r>
              <a:rPr lang="es-ES" sz="1800" b="1" i="1" dirty="0">
                <a:solidFill>
                  <a:schemeClr val="bg1">
                    <a:lumMod val="60000"/>
                    <a:lumOff val="40000"/>
                  </a:schemeClr>
                </a:solidFill>
              </a:rPr>
              <a:t>Inclusión y accesibilidad</a:t>
            </a:r>
          </a:p>
          <a:p>
            <a:endParaRPr lang="es-ES" sz="1400" dirty="0"/>
          </a:p>
          <a:p>
            <a:pPr marL="1066800" lvl="2" indent="0">
              <a:buNone/>
            </a:pPr>
            <a:endParaRPr lang="en-US" dirty="0"/>
          </a:p>
        </p:txBody>
      </p:sp>
      <p:sp>
        <p:nvSpPr>
          <p:cNvPr id="18" name="Google Shape;1762;p45"/>
          <p:cNvSpPr txBox="1">
            <a:spLocks/>
          </p:cNvSpPr>
          <p:nvPr/>
        </p:nvSpPr>
        <p:spPr>
          <a:xfrm>
            <a:off x="6320580" y="3472441"/>
            <a:ext cx="2694466" cy="39188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smtClean="0"/>
          </a:p>
          <a:p>
            <a:endParaRPr lang="es-ES" sz="1400" b="1" dirty="0" smtClean="0"/>
          </a:p>
          <a:p>
            <a:pPr marL="152400" indent="0">
              <a:buNone/>
            </a:pPr>
            <a:r>
              <a:rPr lang="es-ES" sz="1800" b="1" i="1" dirty="0">
                <a:solidFill>
                  <a:schemeClr val="bg1">
                    <a:lumMod val="60000"/>
                    <a:lumOff val="40000"/>
                  </a:schemeClr>
                </a:solidFill>
              </a:rPr>
              <a:t>Compromiso con la educación</a:t>
            </a:r>
            <a:endParaRPr lang="es-ES" sz="1400" dirty="0"/>
          </a:p>
          <a:p>
            <a:pPr marL="1066800" lvl="2" indent="0">
              <a:buNone/>
            </a:pPr>
            <a:endParaRPr lang="en-US" dirty="0"/>
          </a:p>
        </p:txBody>
      </p:sp>
    </p:spTree>
    <p:extLst>
      <p:ext uri="{BB962C8B-B14F-4D97-AF65-F5344CB8AC3E}">
        <p14:creationId xmlns:p14="http://schemas.microsoft.com/office/powerpoint/2010/main" val="2417609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1019434"/>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ALFREDO GARCIA SUÁREZ </a:t>
            </a:r>
            <a:endParaRPr dirty="0"/>
          </a:p>
        </p:txBody>
      </p:sp>
      <p:cxnSp>
        <p:nvCxnSpPr>
          <p:cNvPr id="8" name="Google Shape;137;p27"/>
          <p:cNvCxnSpPr/>
          <p:nvPr/>
        </p:nvCxnSpPr>
        <p:spPr>
          <a:xfrm>
            <a:off x="2060232" y="1016771"/>
            <a:ext cx="0" cy="630600"/>
          </a:xfrm>
          <a:prstGeom prst="straightConnector1">
            <a:avLst/>
          </a:prstGeom>
          <a:noFill/>
          <a:ln w="19050" cap="flat" cmpd="sng">
            <a:solidFill>
              <a:srgbClr val="F3F3F3"/>
            </a:solidFill>
            <a:prstDash val="solid"/>
            <a:round/>
            <a:headEnd type="oval" w="med" len="med"/>
            <a:tailEnd type="oval" w="med" len="med"/>
          </a:ln>
        </p:spPr>
      </p:cxnSp>
      <p:pic>
        <p:nvPicPr>
          <p:cNvPr id="34818" name="Picture 2" descr="C:\Users\Alfredo Garcia\Desktop\FaceApp_1659560400894.jpg"/>
          <p:cNvPicPr>
            <a:picLocks noChangeAspect="1" noChangeArrowheads="1"/>
          </p:cNvPicPr>
          <p:nvPr/>
        </p:nvPicPr>
        <p:blipFill>
          <a:blip r:embed="rId3"/>
          <a:srcRect/>
          <a:stretch>
            <a:fillRect/>
          </a:stretch>
        </p:blipFill>
        <p:spPr bwMode="auto">
          <a:xfrm>
            <a:off x="882486" y="761027"/>
            <a:ext cx="894962" cy="1060397"/>
          </a:xfrm>
          <a:prstGeom prst="rect">
            <a:avLst/>
          </a:prstGeom>
          <a:noFill/>
        </p:spPr>
      </p:pic>
      <p:sp>
        <p:nvSpPr>
          <p:cNvPr id="10" name="Google Shape;1762;p45"/>
          <p:cNvSpPr txBox="1">
            <a:spLocks/>
          </p:cNvSpPr>
          <p:nvPr/>
        </p:nvSpPr>
        <p:spPr>
          <a:xfrm>
            <a:off x="1789323" y="1868924"/>
            <a:ext cx="5186757" cy="2498335"/>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endParaRPr lang="es-ES" sz="1400" b="1" dirty="0"/>
          </a:p>
          <a:p>
            <a:endParaRPr lang="es-ES" sz="1400" b="1" dirty="0"/>
          </a:p>
          <a:p>
            <a:pPr marL="152400" indent="0">
              <a:buNone/>
            </a:pPr>
            <a:endParaRPr lang="es-ES" sz="1400" b="1" dirty="0"/>
          </a:p>
          <a:p>
            <a:r>
              <a:rPr lang="es-MX" sz="1400" b="1" dirty="0"/>
              <a:t>Cargo:</a:t>
            </a:r>
            <a:r>
              <a:rPr lang="es-MX" sz="1400" dirty="0"/>
              <a:t> </a:t>
            </a:r>
            <a:r>
              <a:rPr lang="es-MX" sz="1400" dirty="0" smtClean="0"/>
              <a:t>CEO </a:t>
            </a:r>
            <a:r>
              <a:rPr lang="es-MX" sz="1400" dirty="0"/>
              <a:t>– Dirección Ejecutiva y </a:t>
            </a:r>
            <a:r>
              <a:rPr lang="es-MX" sz="1400" dirty="0" smtClean="0"/>
              <a:t>Estratégica</a:t>
            </a:r>
          </a:p>
          <a:p>
            <a:endParaRPr lang="es-ES" sz="1400" b="1" dirty="0" smtClean="0"/>
          </a:p>
          <a:p>
            <a:r>
              <a:rPr lang="es-ES" sz="1400" b="1" dirty="0" smtClean="0"/>
              <a:t>Doctorado </a:t>
            </a:r>
            <a:r>
              <a:rPr lang="es-ES" sz="1400" b="1" dirty="0"/>
              <a:t>en Ingeniería del Lenguaje  y del Conocimiento</a:t>
            </a:r>
          </a:p>
          <a:p>
            <a:endParaRPr lang="es-ES" sz="1400" b="1" dirty="0"/>
          </a:p>
          <a:p>
            <a:r>
              <a:rPr lang="es-ES" sz="1400" b="1" dirty="0"/>
              <a:t>Inteligencia Artificial</a:t>
            </a:r>
          </a:p>
          <a:p>
            <a:endParaRPr lang="es-ES" sz="1400" b="1" dirty="0"/>
          </a:p>
          <a:p>
            <a:r>
              <a:rPr lang="es-ES" sz="1400" b="1" dirty="0"/>
              <a:t>Desarrollo </a:t>
            </a:r>
            <a:r>
              <a:rPr lang="es-ES" sz="1400" b="1" dirty="0" err="1"/>
              <a:t>IoT</a:t>
            </a:r>
            <a:endParaRPr lang="es-ES" sz="1400" b="1" dirty="0"/>
          </a:p>
          <a:p>
            <a:endParaRPr lang="en-US" sz="1400" b="1" dirty="0"/>
          </a:p>
          <a:p>
            <a:r>
              <a:rPr lang="es-ES" sz="1400" b="1" dirty="0"/>
              <a:t>Interacción Humano-Computador</a:t>
            </a:r>
          </a:p>
          <a:p>
            <a:endParaRPr lang="es-ES" sz="1400" b="1" dirty="0"/>
          </a:p>
          <a:p>
            <a:r>
              <a:rPr lang="es-ES" sz="1400" b="1" dirty="0" smtClean="0"/>
              <a:t>Automatización</a:t>
            </a:r>
            <a:endParaRPr lang="es-ES" sz="1400" b="1" dirty="0"/>
          </a:p>
          <a:p>
            <a:endParaRPr lang="en-US" sz="1400" b="1" dirty="0"/>
          </a:p>
          <a:p>
            <a:endParaRPr lang="es-ES" sz="1400" dirty="0"/>
          </a:p>
          <a:p>
            <a:pPr marL="1066800" lvl="2" indent="0">
              <a:buNone/>
            </a:pP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xmlns="" id="{E4742490-BBE5-9AC8-65BF-B0678E0E4C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9816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xmlns="" id="{41B2147E-47B8-4B9A-3409-B0F78FE23398}"/>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xmlns="" id="{63700B09-B115-E546-08B4-BF466B844B7F}"/>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La OCA </a:t>
            </a:r>
            <a:r>
              <a:rPr lang="en-US" sz="3000" b="1" dirty="0" err="1">
                <a:solidFill>
                  <a:schemeClr val="bg1">
                    <a:lumMod val="60000"/>
                    <a:lumOff val="40000"/>
                  </a:schemeClr>
                </a:solidFill>
                <a:latin typeface="Rajdhani"/>
                <a:ea typeface="Rajdhani"/>
                <a:cs typeface="Rajdhani"/>
                <a:sym typeface="Rajdhani"/>
              </a:rPr>
              <a:t>educativa</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xmlns="" id="{CD4380A8-D73F-6488-128F-4B70CF3333F4}"/>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xmlns="" id="{D8DBA308-BCF3-D426-10DE-8FA06D37979C}"/>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xmlns="" id="{20CC9A42-FDE1-62F3-A542-B3B1FE078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تصوير کی تفصیل دستیاب نہیں ہے۔">
            <a:extLst>
              <a:ext uri="{FF2B5EF4-FFF2-40B4-BE49-F238E27FC236}">
                <a16:creationId xmlns:a16="http://schemas.microsoft.com/office/drawing/2014/main" xmlns="" id="{016760A9-3B10-7386-146C-721502BA87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371"/>
          <a:stretch/>
        </p:blipFill>
        <p:spPr bwMode="auto">
          <a:xfrm>
            <a:off x="4512285" y="1552323"/>
            <a:ext cx="4631715" cy="316070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xmlns="" id="{94EDA017-8B65-0A5A-D023-79402CF4342B}"/>
              </a:ext>
            </a:extLst>
          </p:cNvPr>
          <p:cNvSpPr txBox="1"/>
          <p:nvPr/>
        </p:nvSpPr>
        <p:spPr>
          <a:xfrm>
            <a:off x="182604" y="1171210"/>
            <a:ext cx="4329680" cy="3508759"/>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¿En qué consiste?  </a:t>
            </a:r>
          </a:p>
          <a:p>
            <a:pPr algn="just"/>
            <a:r>
              <a:rPr lang="es-ES" sz="1600" dirty="0">
                <a:solidFill>
                  <a:schemeClr val="accent4"/>
                </a:solidFill>
                <a:latin typeface="Fira Sans Condensed Light" panose="020B0604020202020204" charset="0"/>
                <a:cs typeface="Times New Roman" panose="02020603050405020304" pitchFamily="18" charset="0"/>
              </a:rPr>
              <a:t>El juego de la oca es un juego de mesa para dos o más jugadores. Cada jugador tira un dado y avanza su ficha (de acuerdo al número obtenido) por un tablero en forma de caracol con 63 casillas (o más), con dibujos. Dependiendo de la casilla en la que se caiga, se puede avanzar o por el contrario retroceder, y en algunas de ellas está indicado un castigo o un premio. En su turno cada jugador tira 1 o 2 dados (dependiendo de las distintas versiones) que le indican el número de casillas que debe avanzar. Gana el juego el primer jugador que llega a la casilla 63, "el jardín de la oca".</a:t>
            </a:r>
            <a:endParaRPr lang="es-ES"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2975165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xmlns="" id="{82288588-E7CA-922F-9746-42C4A7DECA45}"/>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xmlns="" id="{4154B719-0A18-17A6-2CB8-BBDE31D72579}"/>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err="1">
                <a:solidFill>
                  <a:schemeClr val="bg1">
                    <a:lumMod val="60000"/>
                    <a:lumOff val="40000"/>
                  </a:schemeClr>
                </a:solidFill>
                <a:latin typeface="Rajdhani"/>
                <a:ea typeface="Rajdhani"/>
                <a:cs typeface="Rajdhani"/>
                <a:sym typeface="Rajdhani"/>
              </a:rPr>
              <a:t>Ruleta</a:t>
            </a:r>
            <a:r>
              <a:rPr lang="en-US" sz="3000" b="1" dirty="0">
                <a:solidFill>
                  <a:schemeClr val="bg1">
                    <a:lumMod val="60000"/>
                    <a:lumOff val="40000"/>
                  </a:schemeClr>
                </a:solidFill>
                <a:latin typeface="Rajdhani"/>
                <a:ea typeface="Rajdhani"/>
                <a:cs typeface="Rajdhani"/>
                <a:sym typeface="Rajdhani"/>
              </a:rPr>
              <a:t> de la suerte </a:t>
            </a:r>
            <a:r>
              <a:rPr lang="en-US" sz="3000" b="1" dirty="0" err="1">
                <a:solidFill>
                  <a:schemeClr val="bg1">
                    <a:lumMod val="60000"/>
                    <a:lumOff val="40000"/>
                  </a:schemeClr>
                </a:solidFill>
                <a:latin typeface="Rajdhani"/>
                <a:ea typeface="Rajdhani"/>
                <a:cs typeface="Rajdhani"/>
                <a:sym typeface="Rajdhani"/>
              </a:rPr>
              <a:t>educativa</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xmlns="" id="{246B6A64-76FE-2C19-359E-0F5ACB2B5718}"/>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xmlns="" id="{5553415B-8380-9FBA-595B-F7861FA61B2B}"/>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xmlns="" id="{A26C38AC-9B59-EC02-0EEC-456DF4BFF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xmlns="" id="{F9E40C9F-FA93-3A28-2B98-1D5B98D4C0CF}"/>
              </a:ext>
            </a:extLst>
          </p:cNvPr>
          <p:cNvSpPr txBox="1"/>
          <p:nvPr/>
        </p:nvSpPr>
        <p:spPr>
          <a:xfrm>
            <a:off x="182604" y="1349720"/>
            <a:ext cx="3170195" cy="3025652"/>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¿En qué consiste?  </a:t>
            </a:r>
          </a:p>
          <a:p>
            <a:pPr lvl="1" algn="just"/>
            <a:endParaRPr lang="es-ES" sz="1600" dirty="0">
              <a:solidFill>
                <a:schemeClr val="accent4"/>
              </a:solidFill>
              <a:latin typeface="Fira Sans Condensed Light" panose="020B0604020202020204" charset="0"/>
              <a:cs typeface="Times New Roman" panose="02020603050405020304" pitchFamily="18" charset="0"/>
            </a:endParaRPr>
          </a:p>
          <a:p>
            <a:pPr lvl="1" algn="just"/>
            <a:r>
              <a:rPr lang="es-ES" sz="1600" dirty="0">
                <a:solidFill>
                  <a:schemeClr val="accent4"/>
                </a:solidFill>
                <a:latin typeface="Fira Sans Condensed Light" panose="020B0604020202020204" charset="0"/>
                <a:cs typeface="Times New Roman" panose="02020603050405020304" pitchFamily="18" charset="0"/>
              </a:rPr>
              <a:t>Clásico concurso en el que tres participantes deben adivinar las letras correctas que forman una palabra o una frase con la ayuda de una ruleta que cuenta con 24 opciones.</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2050" name="Picture 2" descr="La Ruleta de la suerte, ruleta de la fortuna, juego de TV en Excel">
            <a:extLst>
              <a:ext uri="{FF2B5EF4-FFF2-40B4-BE49-F238E27FC236}">
                <a16:creationId xmlns:a16="http://schemas.microsoft.com/office/drawing/2014/main" xmlns="" id="{75BC7CF5-61F8-EEF5-0DE8-10450B6E4F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8135" y="1467654"/>
            <a:ext cx="5655865" cy="3181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18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xmlns="" id="{2D9F3E6C-9B07-5C6E-6FE0-5A9E34C2D62C}"/>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xmlns="" id="{A4D6F869-98F1-E1FF-D002-1AD6AD5CE5A4}"/>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err="1">
                <a:solidFill>
                  <a:schemeClr val="bg1">
                    <a:lumMod val="60000"/>
                    <a:lumOff val="40000"/>
                  </a:schemeClr>
                </a:solidFill>
                <a:latin typeface="Rajdhani"/>
                <a:ea typeface="Rajdhani"/>
                <a:cs typeface="Rajdhani"/>
                <a:sym typeface="Rajdhani"/>
              </a:rPr>
              <a:t>Serpientes</a:t>
            </a:r>
            <a:r>
              <a:rPr lang="en-US" sz="3000" b="1" dirty="0">
                <a:solidFill>
                  <a:schemeClr val="bg1">
                    <a:lumMod val="60000"/>
                    <a:lumOff val="40000"/>
                  </a:schemeClr>
                </a:solidFill>
                <a:latin typeface="Rajdhani"/>
                <a:ea typeface="Rajdhani"/>
                <a:cs typeface="Rajdhani"/>
                <a:sym typeface="Rajdhani"/>
              </a:rPr>
              <a:t> y </a:t>
            </a:r>
            <a:r>
              <a:rPr lang="en-US" sz="3000" b="1" dirty="0" err="1">
                <a:solidFill>
                  <a:schemeClr val="bg1">
                    <a:lumMod val="60000"/>
                    <a:lumOff val="40000"/>
                  </a:schemeClr>
                </a:solidFill>
                <a:latin typeface="Rajdhani"/>
                <a:ea typeface="Rajdhani"/>
                <a:cs typeface="Rajdhani"/>
                <a:sym typeface="Rajdhani"/>
              </a:rPr>
              <a:t>escaleras</a:t>
            </a:r>
            <a:r>
              <a:rPr lang="en-US" sz="3000" b="1" dirty="0">
                <a:solidFill>
                  <a:schemeClr val="bg1">
                    <a:lumMod val="60000"/>
                    <a:lumOff val="40000"/>
                  </a:schemeClr>
                </a:solidFill>
                <a:latin typeface="Rajdhani"/>
                <a:ea typeface="Rajdhani"/>
                <a:cs typeface="Rajdhani"/>
                <a:sym typeface="Rajdhani"/>
              </a:rPr>
              <a:t> </a:t>
            </a:r>
            <a:r>
              <a:rPr lang="en-US" sz="3000" b="1" dirty="0" err="1">
                <a:solidFill>
                  <a:schemeClr val="bg1">
                    <a:lumMod val="60000"/>
                    <a:lumOff val="40000"/>
                  </a:schemeClr>
                </a:solidFill>
                <a:latin typeface="Rajdhani"/>
                <a:ea typeface="Rajdhani"/>
                <a:cs typeface="Rajdhani"/>
                <a:sym typeface="Rajdhani"/>
              </a:rPr>
              <a:t>educativa</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xmlns="" id="{8102DE07-0C64-D814-50CD-0395F793C9EE}"/>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xmlns="" id="{9EDF993B-E07E-9F39-D253-E835B2322E97}"/>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xmlns="" id="{05C79539-379E-7433-92E8-030D0C785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xmlns="" id="{C1D16C79-4569-7427-0E06-298A7A62FF04}"/>
              </a:ext>
            </a:extLst>
          </p:cNvPr>
          <p:cNvSpPr txBox="1"/>
          <p:nvPr/>
        </p:nvSpPr>
        <p:spPr>
          <a:xfrm>
            <a:off x="182604" y="1349720"/>
            <a:ext cx="3568779" cy="3025652"/>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¿En qué consiste?  </a:t>
            </a:r>
          </a:p>
          <a:p>
            <a:pPr lvl="1" algn="just"/>
            <a:endParaRPr lang="es-ES" sz="1600" dirty="0">
              <a:solidFill>
                <a:schemeClr val="accent4"/>
              </a:solidFill>
              <a:latin typeface="Fira Sans Condensed Light" panose="020B0604020202020204" charset="0"/>
              <a:cs typeface="Times New Roman" panose="02020603050405020304" pitchFamily="18" charset="0"/>
            </a:endParaRPr>
          </a:p>
          <a:p>
            <a:pPr lvl="1" algn="just"/>
            <a:r>
              <a:rPr lang="es-ES" sz="1600" dirty="0">
                <a:solidFill>
                  <a:schemeClr val="accent4"/>
                </a:solidFill>
                <a:latin typeface="Fira Sans Condensed Light" panose="020B0604020202020204" charset="0"/>
                <a:cs typeface="Times New Roman" panose="02020603050405020304" pitchFamily="18" charset="0"/>
              </a:rPr>
              <a:t>Los jugadores lanzan un dado y avanzan el número de casillas indicadas por el resultado del dado. Dependiendo de la casilla en la que caigan, pueden suceder diferentes cosas - Si caen en una casilla con una escalera, avanzan hasta la casilla superior conectada por la escalera.</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3074" name="Picture 2" descr="Serpientes y escaleras del Virreinato - Nueva Escuela Mexicana Digital">
            <a:extLst>
              <a:ext uri="{FF2B5EF4-FFF2-40B4-BE49-F238E27FC236}">
                <a16:creationId xmlns:a16="http://schemas.microsoft.com/office/drawing/2014/main" xmlns="" id="{28F017E8-4AD3-DC44-BE27-12B2E893CB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487" r="10385"/>
          <a:stretch/>
        </p:blipFill>
        <p:spPr bwMode="auto">
          <a:xfrm>
            <a:off x="3940029" y="1422891"/>
            <a:ext cx="5021367" cy="3522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602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xmlns="" id="{2D9F3E6C-9B07-5C6E-6FE0-5A9E34C2D62C}"/>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xmlns="" id="{A4D6F869-98F1-E1FF-D002-1AD6AD5CE5A4}"/>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lvl="0">
              <a:buClr>
                <a:srgbClr val="F3F3F3"/>
              </a:buClr>
              <a:buSzPts val="3000"/>
              <a:defRPr/>
            </a:pPr>
            <a:r>
              <a:rPr lang="es-MX" sz="3000" b="1" dirty="0">
                <a:solidFill>
                  <a:schemeClr val="bg1">
                    <a:lumMod val="60000"/>
                    <a:lumOff val="40000"/>
                  </a:schemeClr>
                </a:solidFill>
                <a:latin typeface="Rajdhani"/>
                <a:ea typeface="Rajdhani"/>
                <a:cs typeface="Rajdhani"/>
                <a:sym typeface="Rajdhani"/>
              </a:rPr>
              <a:t>Descripción del Mando Didáctico Tangible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xmlns="" id="{8102DE07-0C64-D814-50CD-0395F793C9EE}"/>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xmlns="" id="{9EDF993B-E07E-9F39-D253-E835B2322E97}"/>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xmlns="" id="{05C79539-379E-7433-92E8-030D0C785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xmlns="" id="{C1D16C79-4569-7427-0E06-298A7A62FF04}"/>
              </a:ext>
            </a:extLst>
          </p:cNvPr>
          <p:cNvSpPr txBox="1"/>
          <p:nvPr/>
        </p:nvSpPr>
        <p:spPr>
          <a:xfrm>
            <a:off x="182604" y="1349720"/>
            <a:ext cx="3568779" cy="3025652"/>
          </a:xfrm>
          <a:prstGeom prst="rect">
            <a:avLst/>
          </a:prstGeom>
          <a:noFill/>
          <a:ln>
            <a:noFill/>
          </a:ln>
        </p:spPr>
        <p:txBody>
          <a:bodyPr spcFirstLastPara="1" wrap="square" lIns="91425" tIns="182875" rIns="91425" bIns="0" anchor="t" anchorCtr="0">
            <a:noAutofit/>
          </a:bodyPr>
          <a:lstStyle/>
          <a:p>
            <a:pPr algn="just"/>
            <a:r>
              <a:rPr lang="es-MX" sz="1600" b="1" dirty="0">
                <a:solidFill>
                  <a:schemeClr val="bg1">
                    <a:lumMod val="60000"/>
                    <a:lumOff val="40000"/>
                  </a:schemeClr>
                </a:solidFill>
                <a:latin typeface="Fira Sans Condensed Light" panose="020B0604020202020204" charset="0"/>
                <a:cs typeface="Times New Roman" panose="02020603050405020304" pitchFamily="18" charset="0"/>
              </a:rPr>
              <a:t>Características físicas</a:t>
            </a:r>
          </a:p>
          <a:p>
            <a:pPr algn="just"/>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Material: Fabricado en </a:t>
            </a:r>
            <a:r>
              <a:rPr lang="es-MX" sz="1600" b="1" dirty="0" err="1">
                <a:solidFill>
                  <a:schemeClr val="tx2"/>
                </a:solidFill>
                <a:latin typeface="Fira Sans Condensed Light" panose="020B0604020202020204" charset="0"/>
                <a:cs typeface="Times New Roman" panose="02020603050405020304" pitchFamily="18" charset="0"/>
              </a:rPr>
              <a:t>foami</a:t>
            </a:r>
            <a:r>
              <a:rPr lang="es-MX" sz="1600" b="1" dirty="0">
                <a:solidFill>
                  <a:schemeClr val="tx2"/>
                </a:solidFill>
                <a:latin typeface="Fira Sans Condensed Light" panose="020B0604020202020204" charset="0"/>
                <a:cs typeface="Times New Roman" panose="02020603050405020304" pitchFamily="18" charset="0"/>
              </a:rPr>
              <a:t> (EVA) de alta densidad, lo que lo hace</a:t>
            </a:r>
            <a:r>
              <a:rPr lang="es-MX" sz="1600" b="1" dirty="0" smtClean="0">
                <a:solidFill>
                  <a:schemeClr val="tx2"/>
                </a:solidFill>
                <a:latin typeface="Fira Sans Condensed Light" panose="020B0604020202020204" charset="0"/>
                <a:cs typeface="Times New Roman" panose="02020603050405020304" pitchFamily="18" charset="0"/>
              </a:rPr>
              <a:t>:</a:t>
            </a:r>
            <a:endParaRPr lang="es-MX" sz="1600" b="1" dirty="0">
              <a:solidFill>
                <a:schemeClr val="tx2"/>
              </a:solidFill>
              <a:latin typeface="Fira Sans Condensed Light" panose="020B0604020202020204" charset="0"/>
              <a:cs typeface="Times New Roman" panose="02020603050405020304" pitchFamily="18" charset="0"/>
            </a:endParaRPr>
          </a:p>
          <a:p>
            <a:pPr algn="just"/>
            <a:r>
              <a:rPr lang="es-MX" sz="1600" dirty="0" smtClean="0">
                <a:solidFill>
                  <a:schemeClr val="tx2"/>
                </a:solidFill>
                <a:latin typeface="Fira Sans Condensed Light" panose="020B0604020202020204" charset="0"/>
                <a:cs typeface="Times New Roman" panose="02020603050405020304" pitchFamily="18" charset="0"/>
              </a:rPr>
              <a:t>-Ligero</a:t>
            </a:r>
            <a:endParaRPr lang="es-MX" sz="1600" dirty="0">
              <a:solidFill>
                <a:schemeClr val="tx2"/>
              </a:solidFill>
              <a:latin typeface="Fira Sans Condensed Light" panose="020B0604020202020204" charset="0"/>
              <a:cs typeface="Times New Roman" panose="02020603050405020304" pitchFamily="18" charset="0"/>
            </a:endParaRPr>
          </a:p>
          <a:p>
            <a:pPr algn="just"/>
            <a:r>
              <a:rPr lang="es-MX" sz="1600" dirty="0" smtClean="0">
                <a:solidFill>
                  <a:schemeClr val="tx2"/>
                </a:solidFill>
                <a:latin typeface="Fira Sans Condensed Light" panose="020B0604020202020204" charset="0"/>
                <a:cs typeface="Times New Roman" panose="02020603050405020304" pitchFamily="18" charset="0"/>
              </a:rPr>
              <a:t>-Seguro </a:t>
            </a:r>
            <a:r>
              <a:rPr lang="es-MX" sz="1600" dirty="0">
                <a:solidFill>
                  <a:schemeClr val="tx2"/>
                </a:solidFill>
                <a:latin typeface="Fira Sans Condensed Light" panose="020B0604020202020204" charset="0"/>
                <a:cs typeface="Times New Roman" panose="02020603050405020304" pitchFamily="18" charset="0"/>
              </a:rPr>
              <a:t>para uso </a:t>
            </a:r>
            <a:r>
              <a:rPr lang="es-MX" sz="1600" dirty="0" smtClean="0">
                <a:solidFill>
                  <a:schemeClr val="tx2"/>
                </a:solidFill>
                <a:latin typeface="Fira Sans Condensed Light" panose="020B0604020202020204" charset="0"/>
                <a:cs typeface="Times New Roman" panose="02020603050405020304" pitchFamily="18" charset="0"/>
              </a:rPr>
              <a:t>educativo</a:t>
            </a:r>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MX" sz="1600" dirty="0" smtClean="0">
                <a:solidFill>
                  <a:schemeClr val="tx2"/>
                </a:solidFill>
                <a:latin typeface="Fira Sans Condensed Light" panose="020B0604020202020204" charset="0"/>
                <a:cs typeface="Times New Roman" panose="02020603050405020304" pitchFamily="18" charset="0"/>
              </a:rPr>
              <a:t>-Resistente </a:t>
            </a:r>
            <a:r>
              <a:rPr lang="es-MX" sz="1600" dirty="0">
                <a:solidFill>
                  <a:schemeClr val="tx2"/>
                </a:solidFill>
                <a:latin typeface="Fira Sans Condensed Light" panose="020B0604020202020204" charset="0"/>
                <a:cs typeface="Times New Roman" panose="02020603050405020304" pitchFamily="18" charset="0"/>
              </a:rPr>
              <a:t>a golpes y manipulación </a:t>
            </a:r>
            <a:r>
              <a:rPr lang="es-MX" sz="1600" dirty="0" smtClean="0">
                <a:solidFill>
                  <a:schemeClr val="tx2"/>
                </a:solidFill>
                <a:latin typeface="Fira Sans Condensed Light" panose="020B0604020202020204" charset="0"/>
                <a:cs typeface="Times New Roman" panose="02020603050405020304" pitchFamily="18" charset="0"/>
              </a:rPr>
              <a:t>constante</a:t>
            </a:r>
          </a:p>
          <a:p>
            <a:pPr algn="just"/>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Diseño: </a:t>
            </a:r>
            <a:r>
              <a:rPr lang="es-MX" sz="1600" dirty="0">
                <a:solidFill>
                  <a:schemeClr val="tx2"/>
                </a:solidFill>
                <a:latin typeface="Fira Sans Condensed Light" panose="020B0604020202020204" charset="0"/>
                <a:cs typeface="Times New Roman" panose="02020603050405020304" pitchFamily="18" charset="0"/>
              </a:rPr>
              <a:t>Estructura modular tipo cubo/panel ensamblable, con colores llamativos y figuras visuales (peces) que refuerzan el enfoque lúdico y educativo.</a:t>
            </a:r>
            <a:endParaRPr lang="es-ES" dirty="0">
              <a:solidFill>
                <a:schemeClr val="tx2"/>
              </a:solidFill>
              <a:latin typeface="Fira Sans Condensed Light"/>
              <a:ea typeface="Fira Sans Condensed Light"/>
              <a:cs typeface="Fira Sans Condensed Light"/>
              <a:sym typeface="Fira Sans Condensed Light"/>
            </a:endParaRPr>
          </a:p>
        </p:txBody>
      </p:sp>
      <p:pic>
        <p:nvPicPr>
          <p:cNvPr id="8" name="Imagen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8602" y="1528543"/>
            <a:ext cx="4740675" cy="3394241"/>
          </a:xfrm>
          <a:prstGeom prst="rect">
            <a:avLst/>
          </a:prstGeom>
          <a:noFill/>
          <a:ln>
            <a:noFill/>
          </a:ln>
        </p:spPr>
      </p:pic>
    </p:spTree>
    <p:extLst>
      <p:ext uri="{BB962C8B-B14F-4D97-AF65-F5344CB8AC3E}">
        <p14:creationId xmlns:p14="http://schemas.microsoft.com/office/powerpoint/2010/main" val="1134499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xmlns="" id="{2D9F3E6C-9B07-5C6E-6FE0-5A9E34C2D62C}"/>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xmlns="" id="{A4D6F869-98F1-E1FF-D002-1AD6AD5CE5A4}"/>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lvl="0">
              <a:buClr>
                <a:srgbClr val="F3F3F3"/>
              </a:buClr>
              <a:buSzPts val="3000"/>
              <a:defRPr/>
            </a:pPr>
            <a:r>
              <a:rPr lang="es-MX" sz="3000" b="1" dirty="0">
                <a:solidFill>
                  <a:schemeClr val="bg1">
                    <a:lumMod val="60000"/>
                    <a:lumOff val="40000"/>
                  </a:schemeClr>
                </a:solidFill>
                <a:latin typeface="Rajdhani"/>
                <a:ea typeface="Rajdhani"/>
                <a:cs typeface="Rajdhani"/>
                <a:sym typeface="Rajdhani"/>
              </a:rPr>
              <a:t>Descripción del Mando Didáctico Tangible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xmlns="" id="{8102DE07-0C64-D814-50CD-0395F793C9EE}"/>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xmlns="" id="{9EDF993B-E07E-9F39-D253-E835B2322E97}"/>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xmlns="" id="{05C79539-379E-7433-92E8-030D0C785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xmlns="" id="{C1D16C79-4569-7427-0E06-298A7A62FF04}"/>
              </a:ext>
            </a:extLst>
          </p:cNvPr>
          <p:cNvSpPr txBox="1"/>
          <p:nvPr/>
        </p:nvSpPr>
        <p:spPr>
          <a:xfrm>
            <a:off x="129675" y="1170860"/>
            <a:ext cx="3568779" cy="3025652"/>
          </a:xfrm>
          <a:prstGeom prst="rect">
            <a:avLst/>
          </a:prstGeom>
          <a:noFill/>
          <a:ln>
            <a:noFill/>
          </a:ln>
        </p:spPr>
        <p:txBody>
          <a:bodyPr spcFirstLastPara="1" wrap="square" lIns="91425" tIns="182875" rIns="91425" bIns="0" anchor="t" anchorCtr="0">
            <a:noAutofit/>
          </a:bodyPr>
          <a:lstStyle/>
          <a:p>
            <a:pPr algn="just"/>
            <a:r>
              <a:rPr lang="es-MX" sz="1600" b="1" dirty="0" smtClean="0">
                <a:solidFill>
                  <a:schemeClr val="bg1">
                    <a:lumMod val="60000"/>
                    <a:lumOff val="40000"/>
                  </a:schemeClr>
                </a:solidFill>
                <a:latin typeface="Fira Sans Condensed Light" panose="020B0604020202020204" charset="0"/>
                <a:cs typeface="Times New Roman" panose="02020603050405020304" pitchFamily="18" charset="0"/>
              </a:rPr>
              <a:t>Interfaz de usuario</a:t>
            </a:r>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Pulsadores:</a:t>
            </a:r>
          </a:p>
          <a:p>
            <a:pPr algn="just"/>
            <a:r>
              <a:rPr lang="es-MX" sz="1600" b="1" dirty="0" smtClean="0">
                <a:solidFill>
                  <a:schemeClr val="tx2"/>
                </a:solidFill>
                <a:latin typeface="Fira Sans Condensed Light" panose="020B0604020202020204" charset="0"/>
                <a:cs typeface="Times New Roman" panose="02020603050405020304" pitchFamily="18" charset="0"/>
              </a:rPr>
              <a:t>-</a:t>
            </a:r>
            <a:r>
              <a:rPr lang="es-MX" sz="1600" dirty="0" smtClean="0">
                <a:solidFill>
                  <a:schemeClr val="tx2"/>
                </a:solidFill>
                <a:latin typeface="Fira Sans Condensed Light" panose="020B0604020202020204" charset="0"/>
                <a:cs typeface="Times New Roman" panose="02020603050405020304" pitchFamily="18" charset="0"/>
              </a:rPr>
              <a:t>6 </a:t>
            </a:r>
            <a:r>
              <a:rPr lang="es-MX" sz="1600" dirty="0">
                <a:solidFill>
                  <a:schemeClr val="tx2"/>
                </a:solidFill>
                <a:latin typeface="Fira Sans Condensed Light" panose="020B0604020202020204" charset="0"/>
                <a:cs typeface="Times New Roman" panose="02020603050405020304" pitchFamily="18" charset="0"/>
              </a:rPr>
              <a:t>pulsadores físicos, integrados al cuerpo del mando</a:t>
            </a:r>
          </a:p>
          <a:p>
            <a:pPr algn="just"/>
            <a:r>
              <a:rPr lang="es-MX" sz="1600" dirty="0" smtClean="0">
                <a:solidFill>
                  <a:schemeClr val="tx2"/>
                </a:solidFill>
                <a:latin typeface="Fira Sans Condensed Light" panose="020B0604020202020204" charset="0"/>
                <a:cs typeface="Times New Roman" panose="02020603050405020304" pitchFamily="18" charset="0"/>
              </a:rPr>
              <a:t>-Diseñados </a:t>
            </a:r>
            <a:r>
              <a:rPr lang="es-MX" sz="1600" dirty="0">
                <a:solidFill>
                  <a:schemeClr val="tx2"/>
                </a:solidFill>
                <a:latin typeface="Fira Sans Condensed Light" panose="020B0604020202020204" charset="0"/>
                <a:cs typeface="Times New Roman" panose="02020603050405020304" pitchFamily="18" charset="0"/>
              </a:rPr>
              <a:t>para una activación clara y diferenciada</a:t>
            </a:r>
          </a:p>
          <a:p>
            <a:pPr algn="just"/>
            <a:r>
              <a:rPr lang="es-MX" sz="1600" dirty="0" smtClean="0">
                <a:solidFill>
                  <a:schemeClr val="tx2"/>
                </a:solidFill>
                <a:latin typeface="Fira Sans Condensed Light" panose="020B0604020202020204" charset="0"/>
                <a:cs typeface="Times New Roman" panose="02020603050405020304" pitchFamily="18" charset="0"/>
              </a:rPr>
              <a:t>-Permiten </a:t>
            </a:r>
            <a:r>
              <a:rPr lang="es-MX" sz="1600" dirty="0">
                <a:solidFill>
                  <a:schemeClr val="tx2"/>
                </a:solidFill>
                <a:latin typeface="Fira Sans Condensed Light" panose="020B0604020202020204" charset="0"/>
                <a:cs typeface="Times New Roman" panose="02020603050405020304" pitchFamily="18" charset="0"/>
              </a:rPr>
              <a:t>acciones discretas (encendido, selección, navegación, control, etc.)</a:t>
            </a:r>
          </a:p>
          <a:p>
            <a:pPr algn="just"/>
            <a:endParaRPr lang="es-MX" sz="1600" b="1" dirty="0">
              <a:solidFill>
                <a:schemeClr val="tx2"/>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Interacción: </a:t>
            </a:r>
            <a:r>
              <a:rPr lang="es-MX" sz="1600" dirty="0">
                <a:solidFill>
                  <a:schemeClr val="tx2"/>
                </a:solidFill>
                <a:latin typeface="Fira Sans Condensed Light" panose="020B0604020202020204" charset="0"/>
                <a:cs typeface="Times New Roman" panose="02020603050405020304" pitchFamily="18" charset="0"/>
              </a:rPr>
              <a:t>Totalmente</a:t>
            </a:r>
            <a:r>
              <a:rPr lang="es-MX" sz="1600" b="1" dirty="0">
                <a:solidFill>
                  <a:schemeClr val="tx2"/>
                </a:solidFill>
                <a:latin typeface="Fira Sans Condensed Light" panose="020B0604020202020204" charset="0"/>
                <a:cs typeface="Times New Roman" panose="02020603050405020304" pitchFamily="18" charset="0"/>
              </a:rPr>
              <a:t> </a:t>
            </a:r>
            <a:r>
              <a:rPr lang="es-MX" sz="1600" dirty="0">
                <a:solidFill>
                  <a:schemeClr val="tx2"/>
                </a:solidFill>
                <a:latin typeface="Fira Sans Condensed Light" panose="020B0604020202020204" charset="0"/>
                <a:cs typeface="Times New Roman" panose="02020603050405020304" pitchFamily="18" charset="0"/>
              </a:rPr>
              <a:t>física y tangible, favoreciendo el aprendizaje activo y la relación causa–efecto</a:t>
            </a:r>
            <a:r>
              <a:rPr lang="es-MX" sz="1600" dirty="0" smtClean="0">
                <a:solidFill>
                  <a:schemeClr val="tx2"/>
                </a:solidFill>
                <a:latin typeface="Fira Sans Condensed Light" panose="020B0604020202020204" charset="0"/>
                <a:cs typeface="Times New Roman" panose="02020603050405020304" pitchFamily="18" charset="0"/>
              </a:rPr>
              <a:t>.</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8" name="Imagen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8602" y="1528543"/>
            <a:ext cx="4740675" cy="3394241"/>
          </a:xfrm>
          <a:prstGeom prst="rect">
            <a:avLst/>
          </a:prstGeom>
          <a:noFill/>
          <a:ln>
            <a:noFill/>
          </a:ln>
        </p:spPr>
      </p:pic>
    </p:spTree>
    <p:extLst>
      <p:ext uri="{BB962C8B-B14F-4D97-AF65-F5344CB8AC3E}">
        <p14:creationId xmlns:p14="http://schemas.microsoft.com/office/powerpoint/2010/main" val="3753250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xmlns="" id="{2D9F3E6C-9B07-5C6E-6FE0-5A9E34C2D62C}"/>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xmlns="" id="{A4D6F869-98F1-E1FF-D002-1AD6AD5CE5A4}"/>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lvl="0">
              <a:buClr>
                <a:srgbClr val="F3F3F3"/>
              </a:buClr>
              <a:buSzPts val="3000"/>
              <a:defRPr/>
            </a:pPr>
            <a:r>
              <a:rPr lang="es-MX" sz="3000" b="1" dirty="0">
                <a:solidFill>
                  <a:schemeClr val="bg1">
                    <a:lumMod val="60000"/>
                    <a:lumOff val="40000"/>
                  </a:schemeClr>
                </a:solidFill>
                <a:latin typeface="Rajdhani"/>
                <a:ea typeface="Rajdhani"/>
                <a:cs typeface="Rajdhani"/>
                <a:sym typeface="Rajdhani"/>
              </a:rPr>
              <a:t>Descripción del Mando Didáctico Tangible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xmlns="" id="{8102DE07-0C64-D814-50CD-0395F793C9EE}"/>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pic>
        <p:nvPicPr>
          <p:cNvPr id="2" name="Picture 6" descr="Escudo | Dirección de Comunicación Institucional">
            <a:extLst>
              <a:ext uri="{FF2B5EF4-FFF2-40B4-BE49-F238E27FC236}">
                <a16:creationId xmlns:a16="http://schemas.microsoft.com/office/drawing/2014/main" xmlns="" id="{05C79539-379E-7433-92E8-030D0C785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xmlns="" id="{C1D16C79-4569-7427-0E06-298A7A62FF04}"/>
              </a:ext>
            </a:extLst>
          </p:cNvPr>
          <p:cNvSpPr txBox="1"/>
          <p:nvPr/>
        </p:nvSpPr>
        <p:spPr>
          <a:xfrm>
            <a:off x="263568" y="1163803"/>
            <a:ext cx="3568779" cy="3025652"/>
          </a:xfrm>
          <a:prstGeom prst="rect">
            <a:avLst/>
          </a:prstGeom>
          <a:noFill/>
          <a:ln>
            <a:noFill/>
          </a:ln>
        </p:spPr>
        <p:txBody>
          <a:bodyPr spcFirstLastPara="1" wrap="square" lIns="91425" tIns="182875" rIns="91425" bIns="0" anchor="t" anchorCtr="0">
            <a:noAutofit/>
          </a:bodyPr>
          <a:lstStyle/>
          <a:p>
            <a:pPr algn="just"/>
            <a:r>
              <a:rPr lang="es-MX" sz="1600" b="1" dirty="0" smtClean="0">
                <a:solidFill>
                  <a:schemeClr val="bg1">
                    <a:lumMod val="60000"/>
                    <a:lumOff val="40000"/>
                  </a:schemeClr>
                </a:solidFill>
                <a:latin typeface="Fira Sans Condensed Light" panose="020B0604020202020204" charset="0"/>
                <a:cs typeface="Times New Roman" panose="02020603050405020304" pitchFamily="18" charset="0"/>
              </a:rPr>
              <a:t>Electrónica y Control</a:t>
            </a:r>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MX" sz="1600" b="1" dirty="0" err="1">
                <a:solidFill>
                  <a:schemeClr val="tx2"/>
                </a:solidFill>
                <a:latin typeface="Fira Sans Condensed Light" panose="020B0604020202020204" charset="0"/>
                <a:cs typeface="Times New Roman" panose="02020603050405020304" pitchFamily="18" charset="0"/>
              </a:rPr>
              <a:t>Microcontrolador</a:t>
            </a:r>
            <a:r>
              <a:rPr lang="es-MX" sz="1600" b="1" dirty="0">
                <a:solidFill>
                  <a:schemeClr val="tx2"/>
                </a:solidFill>
                <a:latin typeface="Fira Sans Condensed Light" panose="020B0604020202020204" charset="0"/>
                <a:cs typeface="Times New Roman" panose="02020603050405020304" pitchFamily="18" charset="0"/>
              </a:rPr>
              <a:t>: ESP32</a:t>
            </a:r>
          </a:p>
          <a:p>
            <a:pPr algn="just"/>
            <a:r>
              <a:rPr lang="es-MX" sz="1600" b="1" dirty="0" smtClean="0">
                <a:solidFill>
                  <a:schemeClr val="tx2"/>
                </a:solidFill>
                <a:latin typeface="Fira Sans Condensed Light" panose="020B0604020202020204" charset="0"/>
                <a:cs typeface="Times New Roman" panose="02020603050405020304" pitchFamily="18" charset="0"/>
              </a:rPr>
              <a:t>-</a:t>
            </a:r>
            <a:r>
              <a:rPr lang="es-MX" sz="1600" dirty="0" smtClean="0">
                <a:solidFill>
                  <a:schemeClr val="tx2"/>
                </a:solidFill>
                <a:latin typeface="Fira Sans Condensed Light" panose="020B0604020202020204" charset="0"/>
                <a:cs typeface="Times New Roman" panose="02020603050405020304" pitchFamily="18" charset="0"/>
              </a:rPr>
              <a:t>Doble </a:t>
            </a:r>
            <a:r>
              <a:rPr lang="es-MX" sz="1600" dirty="0">
                <a:solidFill>
                  <a:schemeClr val="tx2"/>
                </a:solidFill>
                <a:latin typeface="Fira Sans Condensed Light" panose="020B0604020202020204" charset="0"/>
                <a:cs typeface="Times New Roman" panose="02020603050405020304" pitchFamily="18" charset="0"/>
              </a:rPr>
              <a:t>núcleo</a:t>
            </a:r>
          </a:p>
          <a:p>
            <a:pPr algn="just"/>
            <a:r>
              <a:rPr lang="es-MX" sz="1600" dirty="0" smtClean="0">
                <a:solidFill>
                  <a:schemeClr val="tx2"/>
                </a:solidFill>
                <a:latin typeface="Fira Sans Condensed Light" panose="020B0604020202020204" charset="0"/>
                <a:cs typeface="Times New Roman" panose="02020603050405020304" pitchFamily="18" charset="0"/>
              </a:rPr>
              <a:t>-Bajo </a:t>
            </a:r>
            <a:r>
              <a:rPr lang="es-MX" sz="1600" dirty="0">
                <a:solidFill>
                  <a:schemeClr val="tx2"/>
                </a:solidFill>
                <a:latin typeface="Fira Sans Condensed Light" panose="020B0604020202020204" charset="0"/>
                <a:cs typeface="Times New Roman" panose="02020603050405020304" pitchFamily="18" charset="0"/>
              </a:rPr>
              <a:t>consumo energético</a:t>
            </a:r>
          </a:p>
          <a:p>
            <a:pPr algn="just"/>
            <a:r>
              <a:rPr lang="es-MX" sz="1600" dirty="0" smtClean="0">
                <a:solidFill>
                  <a:schemeClr val="tx2"/>
                </a:solidFill>
                <a:latin typeface="Fira Sans Condensed Light" panose="020B0604020202020204" charset="0"/>
                <a:cs typeface="Times New Roman" panose="02020603050405020304" pitchFamily="18" charset="0"/>
              </a:rPr>
              <a:t>-Alta </a:t>
            </a:r>
            <a:r>
              <a:rPr lang="es-MX" sz="1600" dirty="0">
                <a:solidFill>
                  <a:schemeClr val="tx2"/>
                </a:solidFill>
                <a:latin typeface="Fira Sans Condensed Light" panose="020B0604020202020204" charset="0"/>
                <a:cs typeface="Times New Roman" panose="02020603050405020304" pitchFamily="18" charset="0"/>
              </a:rPr>
              <a:t>capacidad de procesamiento</a:t>
            </a:r>
          </a:p>
          <a:p>
            <a:pPr algn="just"/>
            <a:endParaRPr lang="es-MX" sz="1600" b="1" dirty="0">
              <a:solidFill>
                <a:schemeClr val="tx2"/>
              </a:solidFill>
              <a:latin typeface="Fira Sans Condensed Light" panose="020B0604020202020204" charset="0"/>
              <a:cs typeface="Times New Roman" panose="02020603050405020304" pitchFamily="18" charset="0"/>
            </a:endParaRPr>
          </a:p>
          <a:p>
            <a:pPr algn="just"/>
            <a:r>
              <a:rPr lang="es-MX" sz="1600" b="1" dirty="0" smtClean="0">
                <a:solidFill>
                  <a:schemeClr val="tx2"/>
                </a:solidFill>
                <a:latin typeface="Fira Sans Condensed Light" panose="020B0604020202020204" charset="0"/>
                <a:cs typeface="Times New Roman" panose="02020603050405020304" pitchFamily="18" charset="0"/>
              </a:rPr>
              <a:t>Conectividad: </a:t>
            </a:r>
            <a:r>
              <a:rPr lang="es-MX" sz="1600" dirty="0" err="1" smtClean="0">
                <a:solidFill>
                  <a:schemeClr val="tx2"/>
                </a:solidFill>
                <a:latin typeface="Fira Sans Condensed Light" panose="020B0604020202020204" charset="0"/>
                <a:cs typeface="Times New Roman" panose="02020603050405020304" pitchFamily="18" charset="0"/>
              </a:rPr>
              <a:t>WiFi</a:t>
            </a:r>
            <a:r>
              <a:rPr lang="es-MX" sz="1600" dirty="0" smtClean="0">
                <a:solidFill>
                  <a:schemeClr val="tx2"/>
                </a:solidFill>
                <a:latin typeface="Fira Sans Condensed Light" panose="020B0604020202020204" charset="0"/>
                <a:cs typeface="Times New Roman" panose="02020603050405020304" pitchFamily="18" charset="0"/>
              </a:rPr>
              <a:t> </a:t>
            </a:r>
            <a:r>
              <a:rPr lang="es-MX" sz="1600" dirty="0">
                <a:solidFill>
                  <a:schemeClr val="tx2"/>
                </a:solidFill>
                <a:latin typeface="Fira Sans Condensed Light" panose="020B0604020202020204" charset="0"/>
                <a:cs typeface="Times New Roman" panose="02020603050405020304" pitchFamily="18" charset="0"/>
              </a:rPr>
              <a:t>y Bluetooth integrados (ideal para comunicación con plataformas educativas, aplicaciones o sistemas </a:t>
            </a:r>
            <a:r>
              <a:rPr lang="es-MX" sz="1600" dirty="0" err="1">
                <a:solidFill>
                  <a:schemeClr val="tx2"/>
                </a:solidFill>
                <a:latin typeface="Fira Sans Condensed Light" panose="020B0604020202020204" charset="0"/>
                <a:cs typeface="Times New Roman" panose="02020603050405020304" pitchFamily="18" charset="0"/>
              </a:rPr>
              <a:t>IoT</a:t>
            </a:r>
            <a:r>
              <a:rPr lang="es-MX" sz="1600" dirty="0">
                <a:solidFill>
                  <a:schemeClr val="tx2"/>
                </a:solidFill>
                <a:latin typeface="Fira Sans Condensed Light" panose="020B0604020202020204" charset="0"/>
                <a:cs typeface="Times New Roman" panose="02020603050405020304" pitchFamily="18" charset="0"/>
              </a:rPr>
              <a:t>).</a:t>
            </a:r>
          </a:p>
          <a:p>
            <a:pPr algn="just"/>
            <a:endParaRPr lang="es-MX" sz="1600" b="1" dirty="0">
              <a:solidFill>
                <a:schemeClr val="tx2"/>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Gestión de entradas</a:t>
            </a:r>
            <a:r>
              <a:rPr lang="es-MX" sz="1600" b="1" dirty="0" smtClean="0">
                <a:solidFill>
                  <a:schemeClr val="tx2"/>
                </a:solidFill>
                <a:latin typeface="Fira Sans Condensed Light" panose="020B0604020202020204" charset="0"/>
                <a:cs typeface="Times New Roman" panose="02020603050405020304" pitchFamily="18" charset="0"/>
              </a:rPr>
              <a:t>:</a:t>
            </a:r>
            <a:endParaRPr lang="es-MX" sz="1600" b="1" dirty="0">
              <a:solidFill>
                <a:schemeClr val="tx2"/>
              </a:solidFill>
              <a:latin typeface="Fira Sans Condensed Light" panose="020B0604020202020204" charset="0"/>
              <a:cs typeface="Times New Roman" panose="02020603050405020304" pitchFamily="18" charset="0"/>
            </a:endParaRPr>
          </a:p>
          <a:p>
            <a:pPr algn="just"/>
            <a:r>
              <a:rPr lang="es-MX" sz="1600" dirty="0" smtClean="0">
                <a:solidFill>
                  <a:schemeClr val="tx2"/>
                </a:solidFill>
                <a:latin typeface="Fira Sans Condensed Light" panose="020B0604020202020204" charset="0"/>
                <a:cs typeface="Times New Roman" panose="02020603050405020304" pitchFamily="18" charset="0"/>
              </a:rPr>
              <a:t>Los 6 pulsadores funcionan como entradas digitales configurables</a:t>
            </a:r>
          </a:p>
          <a:p>
            <a:pPr algn="just"/>
            <a:endParaRPr lang="es-MX" sz="1600" b="1" dirty="0" smtClean="0">
              <a:solidFill>
                <a:schemeClr val="tx2"/>
              </a:solidFill>
              <a:latin typeface="Fira Sans Condensed Light" panose="020B0604020202020204" charset="0"/>
              <a:cs typeface="Times New Roman" panose="02020603050405020304" pitchFamily="18" charset="0"/>
            </a:endParaRPr>
          </a:p>
          <a:p>
            <a:pPr algn="just"/>
            <a:r>
              <a:rPr lang="es-MX" sz="1600" b="1" dirty="0" smtClean="0">
                <a:solidFill>
                  <a:schemeClr val="tx2"/>
                </a:solidFill>
                <a:latin typeface="Fira Sans Condensed Light" panose="020B0604020202020204" charset="0"/>
                <a:cs typeface="Times New Roman" panose="02020603050405020304" pitchFamily="18" charset="0"/>
              </a:rPr>
              <a:t>Posibilidad </a:t>
            </a:r>
            <a:r>
              <a:rPr lang="es-MX" sz="1600" b="1" dirty="0">
                <a:solidFill>
                  <a:schemeClr val="tx2"/>
                </a:solidFill>
                <a:latin typeface="Fira Sans Condensed Light" panose="020B0604020202020204" charset="0"/>
                <a:cs typeface="Times New Roman" panose="02020603050405020304" pitchFamily="18" charset="0"/>
              </a:rPr>
              <a:t>de usar interrupciones para respuestas inmediatas</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8" name="Imagen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8602" y="1528543"/>
            <a:ext cx="4740675" cy="3394241"/>
          </a:xfrm>
          <a:prstGeom prst="rect">
            <a:avLst/>
          </a:prstGeom>
          <a:noFill/>
          <a:ln>
            <a:noFill/>
          </a:ln>
        </p:spPr>
      </p:pic>
    </p:spTree>
    <p:extLst>
      <p:ext uri="{BB962C8B-B14F-4D97-AF65-F5344CB8AC3E}">
        <p14:creationId xmlns:p14="http://schemas.microsoft.com/office/powerpoint/2010/main" val="2719980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xmlns="" id="{2D9F3E6C-9B07-5C6E-6FE0-5A9E34C2D62C}"/>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xmlns="" id="{A4D6F869-98F1-E1FF-D002-1AD6AD5CE5A4}"/>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lvl="0">
              <a:buClr>
                <a:srgbClr val="F3F3F3"/>
              </a:buClr>
              <a:buSzPts val="3000"/>
              <a:defRPr/>
            </a:pPr>
            <a:r>
              <a:rPr lang="es-MX" sz="3000" b="1" dirty="0">
                <a:solidFill>
                  <a:schemeClr val="bg1">
                    <a:lumMod val="60000"/>
                    <a:lumOff val="40000"/>
                  </a:schemeClr>
                </a:solidFill>
                <a:latin typeface="Rajdhani"/>
                <a:ea typeface="Rajdhani"/>
                <a:cs typeface="Rajdhani"/>
                <a:sym typeface="Rajdhani"/>
              </a:rPr>
              <a:t>Descripción del Mando Didáctico Tangible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xmlns="" id="{8102DE07-0C64-D814-50CD-0395F793C9EE}"/>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pic>
        <p:nvPicPr>
          <p:cNvPr id="2" name="Picture 6" descr="Escudo | Dirección de Comunicación Institucional">
            <a:extLst>
              <a:ext uri="{FF2B5EF4-FFF2-40B4-BE49-F238E27FC236}">
                <a16:creationId xmlns:a16="http://schemas.microsoft.com/office/drawing/2014/main" xmlns="" id="{05C79539-379E-7433-92E8-030D0C785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xmlns="" id="{C1D16C79-4569-7427-0E06-298A7A62FF04}"/>
              </a:ext>
            </a:extLst>
          </p:cNvPr>
          <p:cNvSpPr txBox="1"/>
          <p:nvPr/>
        </p:nvSpPr>
        <p:spPr>
          <a:xfrm>
            <a:off x="263568" y="1068802"/>
            <a:ext cx="3568779" cy="3025652"/>
          </a:xfrm>
          <a:prstGeom prst="rect">
            <a:avLst/>
          </a:prstGeom>
          <a:noFill/>
          <a:ln>
            <a:noFill/>
          </a:ln>
        </p:spPr>
        <p:txBody>
          <a:bodyPr spcFirstLastPara="1" wrap="square" lIns="91425" tIns="182875" rIns="91425" bIns="0" anchor="t" anchorCtr="0">
            <a:noAutofit/>
          </a:bodyPr>
          <a:lstStyle/>
          <a:p>
            <a:pPr algn="just"/>
            <a:r>
              <a:rPr lang="es-MX" sz="1600" b="1" dirty="0" smtClean="0">
                <a:solidFill>
                  <a:schemeClr val="bg1">
                    <a:lumMod val="60000"/>
                    <a:lumOff val="40000"/>
                  </a:schemeClr>
                </a:solidFill>
                <a:latin typeface="Fira Sans Condensed Light" panose="020B0604020202020204" charset="0"/>
                <a:cs typeface="Times New Roman" panose="02020603050405020304" pitchFamily="18" charset="0"/>
              </a:rPr>
              <a:t>Funcionalidad Educativa</a:t>
            </a:r>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Diseñado como controlador educativo tangible, ideal para:</a:t>
            </a:r>
          </a:p>
          <a:p>
            <a:pPr algn="just"/>
            <a:r>
              <a:rPr lang="es-MX" sz="1600" dirty="0" smtClean="0">
                <a:solidFill>
                  <a:schemeClr val="tx2"/>
                </a:solidFill>
                <a:latin typeface="Fira Sans Condensed Light" panose="020B0604020202020204" charset="0"/>
                <a:cs typeface="Times New Roman" panose="02020603050405020304" pitchFamily="18" charset="0"/>
              </a:rPr>
              <a:t>-Plataformas </a:t>
            </a:r>
            <a:r>
              <a:rPr lang="es-MX" sz="1600" dirty="0">
                <a:solidFill>
                  <a:schemeClr val="tx2"/>
                </a:solidFill>
                <a:latin typeface="Fira Sans Condensed Light" panose="020B0604020202020204" charset="0"/>
                <a:cs typeface="Times New Roman" panose="02020603050405020304" pitchFamily="18" charset="0"/>
              </a:rPr>
              <a:t>de aprendizaje interactivo</a:t>
            </a:r>
          </a:p>
          <a:p>
            <a:pPr algn="just"/>
            <a:r>
              <a:rPr lang="es-MX" sz="1600" dirty="0" smtClean="0">
                <a:solidFill>
                  <a:schemeClr val="tx2"/>
                </a:solidFill>
                <a:latin typeface="Fira Sans Condensed Light" panose="020B0604020202020204" charset="0"/>
                <a:cs typeface="Times New Roman" panose="02020603050405020304" pitchFamily="18" charset="0"/>
              </a:rPr>
              <a:t>-Juegos </a:t>
            </a:r>
            <a:r>
              <a:rPr lang="es-MX" sz="1600" dirty="0">
                <a:solidFill>
                  <a:schemeClr val="tx2"/>
                </a:solidFill>
                <a:latin typeface="Fira Sans Condensed Light" panose="020B0604020202020204" charset="0"/>
                <a:cs typeface="Times New Roman" panose="02020603050405020304" pitchFamily="18" charset="0"/>
              </a:rPr>
              <a:t>educativos</a:t>
            </a:r>
          </a:p>
          <a:p>
            <a:pPr algn="just"/>
            <a:r>
              <a:rPr lang="es-MX" sz="1600" dirty="0" smtClean="0">
                <a:solidFill>
                  <a:schemeClr val="tx2"/>
                </a:solidFill>
                <a:latin typeface="Fira Sans Condensed Light" panose="020B0604020202020204" charset="0"/>
                <a:cs typeface="Times New Roman" panose="02020603050405020304" pitchFamily="18" charset="0"/>
              </a:rPr>
              <a:t>-Experiencias </a:t>
            </a:r>
            <a:r>
              <a:rPr lang="es-MX" sz="1600" dirty="0">
                <a:solidFill>
                  <a:schemeClr val="tx2"/>
                </a:solidFill>
                <a:latin typeface="Fira Sans Condensed Light" panose="020B0604020202020204" charset="0"/>
                <a:cs typeface="Times New Roman" panose="02020603050405020304" pitchFamily="18" charset="0"/>
              </a:rPr>
              <a:t>didácticas basadas en tecnología tangible</a:t>
            </a:r>
          </a:p>
          <a:p>
            <a:pPr algn="just"/>
            <a:endParaRPr lang="es-MX" sz="1600" b="1" dirty="0">
              <a:solidFill>
                <a:schemeClr val="tx2"/>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Facilita el desarrollo de:</a:t>
            </a:r>
          </a:p>
          <a:p>
            <a:pPr algn="just"/>
            <a:r>
              <a:rPr lang="es-MX" sz="1600" dirty="0" smtClean="0">
                <a:solidFill>
                  <a:schemeClr val="tx2"/>
                </a:solidFill>
                <a:latin typeface="Fira Sans Condensed Light" panose="020B0604020202020204" charset="0"/>
                <a:cs typeface="Times New Roman" panose="02020603050405020304" pitchFamily="18" charset="0"/>
              </a:rPr>
              <a:t>-Coordinación </a:t>
            </a:r>
            <a:r>
              <a:rPr lang="es-MX" sz="1600" dirty="0">
                <a:solidFill>
                  <a:schemeClr val="tx2"/>
                </a:solidFill>
                <a:latin typeface="Fira Sans Condensed Light" panose="020B0604020202020204" charset="0"/>
                <a:cs typeface="Times New Roman" panose="02020603050405020304" pitchFamily="18" charset="0"/>
              </a:rPr>
              <a:t>motriz</a:t>
            </a:r>
          </a:p>
          <a:p>
            <a:pPr algn="just"/>
            <a:r>
              <a:rPr lang="es-MX" sz="1600" dirty="0" smtClean="0">
                <a:solidFill>
                  <a:schemeClr val="tx2"/>
                </a:solidFill>
                <a:latin typeface="Fira Sans Condensed Light" panose="020B0604020202020204" charset="0"/>
                <a:cs typeface="Times New Roman" panose="02020603050405020304" pitchFamily="18" charset="0"/>
              </a:rPr>
              <a:t>-Pensamiento </a:t>
            </a:r>
            <a:r>
              <a:rPr lang="es-MX" sz="1600" dirty="0">
                <a:solidFill>
                  <a:schemeClr val="tx2"/>
                </a:solidFill>
                <a:latin typeface="Fira Sans Condensed Light" panose="020B0604020202020204" charset="0"/>
                <a:cs typeface="Times New Roman" panose="02020603050405020304" pitchFamily="18" charset="0"/>
              </a:rPr>
              <a:t>lógico</a:t>
            </a:r>
          </a:p>
          <a:p>
            <a:pPr algn="just"/>
            <a:r>
              <a:rPr lang="es-MX" sz="1600" dirty="0" smtClean="0">
                <a:solidFill>
                  <a:schemeClr val="tx2"/>
                </a:solidFill>
                <a:latin typeface="Fira Sans Condensed Light" panose="020B0604020202020204" charset="0"/>
                <a:cs typeface="Times New Roman" panose="02020603050405020304" pitchFamily="18" charset="0"/>
              </a:rPr>
              <a:t>-Interacción </a:t>
            </a:r>
            <a:r>
              <a:rPr lang="es-MX" sz="1600" dirty="0">
                <a:solidFill>
                  <a:schemeClr val="tx2"/>
                </a:solidFill>
                <a:latin typeface="Fira Sans Condensed Light" panose="020B0604020202020204" charset="0"/>
                <a:cs typeface="Times New Roman" panose="02020603050405020304" pitchFamily="18" charset="0"/>
              </a:rPr>
              <a:t>intuitiva con sistemas digitales</a:t>
            </a:r>
            <a:endParaRPr lang="es-MX" sz="1600" dirty="0" smtClean="0">
              <a:solidFill>
                <a:schemeClr val="tx2"/>
              </a:solidFill>
              <a:latin typeface="Fira Sans Condensed Light" panose="020B0604020202020204" charset="0"/>
              <a:cs typeface="Times New Roman" panose="02020603050405020304" pitchFamily="18" charset="0"/>
            </a:endParaRPr>
          </a:p>
          <a:p>
            <a:pPr algn="just"/>
            <a:r>
              <a:rPr lang="es-MX" sz="1600" dirty="0" smtClean="0">
                <a:solidFill>
                  <a:schemeClr val="tx2"/>
                </a:solidFill>
                <a:latin typeface="Fira Sans Condensed Light" panose="020B0604020202020204" charset="0"/>
                <a:cs typeface="Times New Roman" panose="02020603050405020304" pitchFamily="18" charset="0"/>
              </a:rPr>
              <a:t>-Posibilidad </a:t>
            </a:r>
            <a:r>
              <a:rPr lang="es-MX" sz="1600" dirty="0">
                <a:solidFill>
                  <a:schemeClr val="tx2"/>
                </a:solidFill>
                <a:latin typeface="Fira Sans Condensed Light" panose="020B0604020202020204" charset="0"/>
                <a:cs typeface="Times New Roman" panose="02020603050405020304" pitchFamily="18" charset="0"/>
              </a:rPr>
              <a:t>de usar interrupciones para respuestas inmediatas</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8" name="Imagen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8602" y="1528543"/>
            <a:ext cx="4740675" cy="3394241"/>
          </a:xfrm>
          <a:prstGeom prst="rect">
            <a:avLst/>
          </a:prstGeom>
          <a:noFill/>
          <a:ln>
            <a:noFill/>
          </a:ln>
        </p:spPr>
      </p:pic>
    </p:spTree>
    <p:extLst>
      <p:ext uri="{BB962C8B-B14F-4D97-AF65-F5344CB8AC3E}">
        <p14:creationId xmlns:p14="http://schemas.microsoft.com/office/powerpoint/2010/main" val="4196617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p:nvPr/>
        </p:nvCxnSpPr>
        <p:spPr>
          <a:xfrm>
            <a:off x="4594711" y="2465172"/>
            <a:ext cx="0" cy="630600"/>
          </a:xfrm>
          <a:prstGeom prst="straightConnector1">
            <a:avLst/>
          </a:prstGeom>
          <a:noFill/>
          <a:ln w="19050" cap="flat" cmpd="sng">
            <a:solidFill>
              <a:srgbClr val="F3F3F3"/>
            </a:solidFill>
            <a:prstDash val="solid"/>
            <a:round/>
            <a:headEnd type="oval" w="med" len="med"/>
            <a:tailEnd type="oval" w="med" len="med"/>
          </a:ln>
        </p:spPr>
      </p:cxnSp>
      <p:pic>
        <p:nvPicPr>
          <p:cNvPr id="24578" name="Picture 2" descr="Qué es un Modelo de Analítica de Datos? - Northware"/>
          <p:cNvPicPr>
            <a:picLocks noChangeAspect="1" noChangeArrowheads="1"/>
          </p:cNvPicPr>
          <p:nvPr/>
        </p:nvPicPr>
        <p:blipFill>
          <a:blip r:embed="rId3"/>
          <a:srcRect/>
          <a:stretch>
            <a:fillRect/>
          </a:stretch>
        </p:blipFill>
        <p:spPr bwMode="auto">
          <a:xfrm>
            <a:off x="288235" y="1749286"/>
            <a:ext cx="3965646" cy="1928191"/>
          </a:xfrm>
          <a:prstGeom prst="rect">
            <a:avLst/>
          </a:prstGeom>
          <a:noFill/>
        </p:spPr>
      </p:pic>
      <p:sp>
        <p:nvSpPr>
          <p:cNvPr id="8" name="Google Shape;135;p27"/>
          <p:cNvSpPr txBox="1">
            <a:spLocks noGrp="1"/>
          </p:cNvSpPr>
          <p:nvPr>
            <p:ph type="title"/>
          </p:nvPr>
        </p:nvSpPr>
        <p:spPr>
          <a:xfrm>
            <a:off x="4681549" y="1623442"/>
            <a:ext cx="3200181" cy="22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Bienvenida</a:t>
            </a:r>
            <a:endParaRPr dirty="0"/>
          </a:p>
        </p:txBody>
      </p:sp>
      <p:sp>
        <p:nvSpPr>
          <p:cNvPr id="9"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xmlns="" id="{91F1C88C-6A24-28C0-4CBA-C67E35BCAF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xmlns="" id="{2D9F3E6C-9B07-5C6E-6FE0-5A9E34C2D62C}"/>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xmlns="" id="{A4D6F869-98F1-E1FF-D002-1AD6AD5CE5A4}"/>
              </a:ext>
            </a:extLst>
          </p:cNvPr>
          <p:cNvSpPr txBox="1">
            <a:spLocks/>
          </p:cNvSpPr>
          <p:nvPr/>
        </p:nvSpPr>
        <p:spPr>
          <a:xfrm>
            <a:off x="378523" y="229608"/>
            <a:ext cx="690764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HCI</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lvl="0">
              <a:buClr>
                <a:srgbClr val="F3F3F3"/>
              </a:buClr>
              <a:buSzPts val="3000"/>
              <a:defRPr/>
            </a:pPr>
            <a:r>
              <a:rPr lang="es-MX" sz="3000" b="1" dirty="0">
                <a:solidFill>
                  <a:schemeClr val="bg1">
                    <a:lumMod val="60000"/>
                    <a:lumOff val="40000"/>
                  </a:schemeClr>
                </a:solidFill>
                <a:latin typeface="Rajdhani"/>
                <a:ea typeface="Rajdhani"/>
                <a:cs typeface="Rajdhani"/>
                <a:sym typeface="Rajdhani"/>
              </a:rPr>
              <a:t>Descripción del Mando Didáctico Tangible</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xmlns="" id="{8102DE07-0C64-D814-50CD-0395F793C9EE}"/>
              </a:ext>
            </a:extLst>
          </p:cNvPr>
          <p:cNvCxnSpPr>
            <a:cxnSpLocks/>
          </p:cNvCxnSpPr>
          <p:nvPr/>
        </p:nvCxnSpPr>
        <p:spPr>
          <a:xfrm flipH="1">
            <a:off x="360338" y="430473"/>
            <a:ext cx="1" cy="743669"/>
          </a:xfrm>
          <a:prstGeom prst="straightConnector1">
            <a:avLst/>
          </a:prstGeom>
          <a:noFill/>
          <a:ln w="19050" cap="flat" cmpd="sng">
            <a:solidFill>
              <a:srgbClr val="F3F3F3"/>
            </a:solidFill>
            <a:prstDash val="solid"/>
            <a:round/>
            <a:headEnd type="oval" w="med" len="med"/>
            <a:tailEnd type="oval" w="med" len="med"/>
          </a:ln>
        </p:spPr>
      </p:cxnSp>
      <p:pic>
        <p:nvPicPr>
          <p:cNvPr id="2" name="Picture 6" descr="Escudo | Dirección de Comunicación Institucional">
            <a:extLst>
              <a:ext uri="{FF2B5EF4-FFF2-40B4-BE49-F238E27FC236}">
                <a16:creationId xmlns:a16="http://schemas.microsoft.com/office/drawing/2014/main" xmlns="" id="{05C79539-379E-7433-92E8-030D0C785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xmlns="" id="{C1D16C79-4569-7427-0E06-298A7A62FF04}"/>
              </a:ext>
            </a:extLst>
          </p:cNvPr>
          <p:cNvSpPr txBox="1"/>
          <p:nvPr/>
        </p:nvSpPr>
        <p:spPr>
          <a:xfrm>
            <a:off x="263568" y="1528543"/>
            <a:ext cx="3568779" cy="3025652"/>
          </a:xfrm>
          <a:prstGeom prst="rect">
            <a:avLst/>
          </a:prstGeom>
          <a:noFill/>
          <a:ln>
            <a:noFill/>
          </a:ln>
        </p:spPr>
        <p:txBody>
          <a:bodyPr spcFirstLastPara="1" wrap="square" lIns="91425" tIns="182875" rIns="91425" bIns="0" anchor="t" anchorCtr="0">
            <a:noAutofit/>
          </a:bodyPr>
          <a:lstStyle/>
          <a:p>
            <a:pPr algn="just"/>
            <a:r>
              <a:rPr lang="es-MX" sz="1600" b="1" dirty="0" smtClean="0">
                <a:solidFill>
                  <a:schemeClr val="bg1">
                    <a:lumMod val="60000"/>
                    <a:lumOff val="40000"/>
                  </a:schemeClr>
                </a:solidFill>
                <a:latin typeface="Fira Sans Condensed Light" panose="020B0604020202020204" charset="0"/>
                <a:cs typeface="Times New Roman" panose="02020603050405020304" pitchFamily="18" charset="0"/>
              </a:rPr>
              <a:t>Escalabilidad y Adaptación</a:t>
            </a:r>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MX"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MX" sz="1600" b="1" dirty="0">
                <a:solidFill>
                  <a:schemeClr val="tx2"/>
                </a:solidFill>
                <a:latin typeface="Fira Sans Condensed Light" panose="020B0604020202020204" charset="0"/>
                <a:cs typeface="Times New Roman" panose="02020603050405020304" pitchFamily="18" charset="0"/>
              </a:rPr>
              <a:t>Posibilidad de integrar:</a:t>
            </a:r>
          </a:p>
          <a:p>
            <a:pPr algn="just"/>
            <a:r>
              <a:rPr lang="es-MX" sz="1600" dirty="0" smtClean="0">
                <a:solidFill>
                  <a:schemeClr val="tx2"/>
                </a:solidFill>
                <a:latin typeface="Fira Sans Condensed Light" panose="020B0604020202020204" charset="0"/>
                <a:cs typeface="Times New Roman" panose="02020603050405020304" pitchFamily="18" charset="0"/>
              </a:rPr>
              <a:t>-Sensores </a:t>
            </a:r>
            <a:r>
              <a:rPr lang="es-MX" sz="1600" dirty="0">
                <a:solidFill>
                  <a:schemeClr val="tx2"/>
                </a:solidFill>
                <a:latin typeface="Fira Sans Condensed Light" panose="020B0604020202020204" charset="0"/>
                <a:cs typeface="Times New Roman" panose="02020603050405020304" pitchFamily="18" charset="0"/>
              </a:rPr>
              <a:t>adicionales</a:t>
            </a:r>
          </a:p>
          <a:p>
            <a:pPr algn="just"/>
            <a:r>
              <a:rPr lang="es-MX" sz="1600" dirty="0" smtClean="0">
                <a:solidFill>
                  <a:schemeClr val="tx2"/>
                </a:solidFill>
                <a:latin typeface="Fira Sans Condensed Light" panose="020B0604020202020204" charset="0"/>
                <a:cs typeface="Times New Roman" panose="02020603050405020304" pitchFamily="18" charset="0"/>
              </a:rPr>
              <a:t>-Retroalimentación </a:t>
            </a:r>
            <a:r>
              <a:rPr lang="es-MX" sz="1600" dirty="0">
                <a:solidFill>
                  <a:schemeClr val="tx2"/>
                </a:solidFill>
                <a:latin typeface="Fira Sans Condensed Light" panose="020B0604020202020204" charset="0"/>
                <a:cs typeface="Times New Roman" panose="02020603050405020304" pitchFamily="18" charset="0"/>
              </a:rPr>
              <a:t>visual, táctil o sonora</a:t>
            </a:r>
          </a:p>
          <a:p>
            <a:pPr algn="just"/>
            <a:r>
              <a:rPr lang="es-MX" sz="1600" dirty="0" smtClean="0">
                <a:solidFill>
                  <a:schemeClr val="tx2"/>
                </a:solidFill>
                <a:latin typeface="Fira Sans Condensed Light" panose="020B0604020202020204" charset="0"/>
                <a:cs typeface="Times New Roman" panose="02020603050405020304" pitchFamily="18" charset="0"/>
              </a:rPr>
              <a:t>-Comunicación </a:t>
            </a:r>
            <a:r>
              <a:rPr lang="es-MX" sz="1600" dirty="0">
                <a:solidFill>
                  <a:schemeClr val="tx2"/>
                </a:solidFill>
                <a:latin typeface="Fira Sans Condensed Light" panose="020B0604020202020204" charset="0"/>
                <a:cs typeface="Times New Roman" panose="02020603050405020304" pitchFamily="18" charset="0"/>
              </a:rPr>
              <a:t>con software educativo o aplicaciones móviles</a:t>
            </a:r>
          </a:p>
          <a:p>
            <a:pPr algn="just"/>
            <a:r>
              <a:rPr lang="es-MX" sz="1600" dirty="0" smtClean="0">
                <a:solidFill>
                  <a:schemeClr val="tx2"/>
                </a:solidFill>
                <a:latin typeface="Fira Sans Condensed Light" panose="020B0604020202020204" charset="0"/>
                <a:cs typeface="Times New Roman" panose="02020603050405020304" pitchFamily="18" charset="0"/>
              </a:rPr>
              <a:t>-Fácil </a:t>
            </a:r>
            <a:r>
              <a:rPr lang="es-MX" sz="1600" dirty="0">
                <a:solidFill>
                  <a:schemeClr val="tx2"/>
                </a:solidFill>
                <a:latin typeface="Fira Sans Condensed Light" panose="020B0604020202020204" charset="0"/>
                <a:cs typeface="Times New Roman" panose="02020603050405020304" pitchFamily="18" charset="0"/>
              </a:rPr>
              <a:t>adaptación a distintos niveles educativos y contenidos.</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8" name="Imagen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8602" y="1528543"/>
            <a:ext cx="4740675" cy="3394241"/>
          </a:xfrm>
          <a:prstGeom prst="rect">
            <a:avLst/>
          </a:prstGeom>
          <a:noFill/>
          <a:ln>
            <a:noFill/>
          </a:ln>
        </p:spPr>
      </p:pic>
    </p:spTree>
    <p:extLst>
      <p:ext uri="{BB962C8B-B14F-4D97-AF65-F5344CB8AC3E}">
        <p14:creationId xmlns:p14="http://schemas.microsoft.com/office/powerpoint/2010/main" val="4261941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753323" y="609960"/>
            <a:ext cx="489758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FASES DEL PROYECTO</a:t>
            </a:r>
            <a:r>
              <a:rPr lang="en" dirty="0" smtClean="0"/>
              <a:t> </a:t>
            </a:r>
            <a:endParaRPr dirty="0"/>
          </a:p>
        </p:txBody>
      </p:sp>
      <p:cxnSp>
        <p:nvCxnSpPr>
          <p:cNvPr id="8" name="Google Shape;137;p27"/>
          <p:cNvCxnSpPr/>
          <p:nvPr/>
        </p:nvCxnSpPr>
        <p:spPr>
          <a:xfrm>
            <a:off x="2586842" y="609960"/>
            <a:ext cx="0" cy="630600"/>
          </a:xfrm>
          <a:prstGeom prst="straightConnector1">
            <a:avLst/>
          </a:prstGeom>
          <a:noFill/>
          <a:ln w="19050" cap="flat" cmpd="sng">
            <a:solidFill>
              <a:srgbClr val="F3F3F3"/>
            </a:solidFill>
            <a:prstDash val="solid"/>
            <a:round/>
            <a:headEnd type="oval" w="med" len="med"/>
            <a:tailEnd type="oval" w="med" len="med"/>
          </a:ln>
        </p:spPr>
      </p:cxnSp>
      <p:pic>
        <p:nvPicPr>
          <p:cNvPr id="36866" name="Picture 2" descr="Carrera de Desarrollo de Software en ISIL - Cuotas desde S/ 540"/>
          <p:cNvPicPr>
            <a:picLocks noChangeAspect="1" noChangeArrowheads="1"/>
          </p:cNvPicPr>
          <p:nvPr/>
        </p:nvPicPr>
        <p:blipFill>
          <a:blip r:embed="rId3"/>
          <a:srcRect/>
          <a:stretch>
            <a:fillRect/>
          </a:stretch>
        </p:blipFill>
        <p:spPr bwMode="auto">
          <a:xfrm>
            <a:off x="504801" y="433608"/>
            <a:ext cx="1748096" cy="983304"/>
          </a:xfrm>
          <a:prstGeom prst="rect">
            <a:avLst/>
          </a:prstGeom>
          <a:noFill/>
        </p:spPr>
      </p:pic>
      <p:sp>
        <p:nvSpPr>
          <p:cNvPr id="9" name="Google Shape;1762;p45"/>
          <p:cNvSpPr txBox="1">
            <a:spLocks/>
          </p:cNvSpPr>
          <p:nvPr/>
        </p:nvSpPr>
        <p:spPr>
          <a:xfrm>
            <a:off x="-159020" y="1245641"/>
            <a:ext cx="4997983" cy="113361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r>
              <a:rPr lang="es-MX" sz="1600" b="1" dirty="0" smtClean="0">
                <a:solidFill>
                  <a:schemeClr val="bg1">
                    <a:lumMod val="60000"/>
                    <a:lumOff val="40000"/>
                  </a:schemeClr>
                </a:solidFill>
              </a:rPr>
              <a:t>FASE 1: ROADMAP </a:t>
            </a:r>
            <a:r>
              <a:rPr lang="es-MX" sz="1600" b="1" dirty="0" smtClean="0">
                <a:solidFill>
                  <a:srgbClr val="FFFF00"/>
                </a:solidFill>
              </a:rPr>
              <a:t>(06/01/2026 - 16/01/2026)</a:t>
            </a:r>
            <a:endParaRPr lang="en-US" sz="1600" dirty="0">
              <a:solidFill>
                <a:srgbClr val="FFFF00"/>
              </a:solidFill>
            </a:endParaRPr>
          </a:p>
          <a:p>
            <a:pPr marL="152400" indent="0">
              <a:buNone/>
            </a:pPr>
            <a:r>
              <a:rPr lang="es-ES" sz="1400" b="1" dirty="0" smtClean="0"/>
              <a:t>        FCC-BUAP</a:t>
            </a:r>
            <a:endParaRPr lang="es-ES" sz="1400" b="1" dirty="0"/>
          </a:p>
          <a:p>
            <a:pPr marL="1066800" lvl="2" indent="0">
              <a:buNone/>
            </a:pPr>
            <a:endParaRPr lang="en-US" dirty="0"/>
          </a:p>
        </p:txBody>
      </p:sp>
      <p:sp>
        <p:nvSpPr>
          <p:cNvPr id="7" name="Google Shape;136;p27"/>
          <p:cNvSpPr txBox="1">
            <a:spLocks/>
          </p:cNvSpPr>
          <p:nvPr/>
        </p:nvSpPr>
        <p:spPr>
          <a:xfrm>
            <a:off x="-6764" y="5012012"/>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xmlns="" id="{0F37C4E2-3592-419F-4733-7BFC59FE3E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762;p45"/>
          <p:cNvSpPr txBox="1">
            <a:spLocks/>
          </p:cNvSpPr>
          <p:nvPr/>
        </p:nvSpPr>
        <p:spPr>
          <a:xfrm>
            <a:off x="745625" y="1641631"/>
            <a:ext cx="4668084" cy="1157104"/>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a:buNone/>
            </a:pPr>
            <a:endParaRPr lang="es-ES" sz="1400" b="1" dirty="0"/>
          </a:p>
          <a:p>
            <a:r>
              <a:rPr lang="es-MX" sz="1600" b="1" dirty="0" smtClean="0">
                <a:solidFill>
                  <a:schemeClr val="bg1">
                    <a:lumMod val="60000"/>
                    <a:lumOff val="40000"/>
                  </a:schemeClr>
                </a:solidFill>
              </a:rPr>
              <a:t>FASE 2</a:t>
            </a:r>
            <a:r>
              <a:rPr lang="es-MX" sz="1600" b="1" dirty="0">
                <a:solidFill>
                  <a:schemeClr val="bg1">
                    <a:lumMod val="60000"/>
                    <a:lumOff val="40000"/>
                  </a:schemeClr>
                </a:solidFill>
              </a:rPr>
              <a:t>: </a:t>
            </a:r>
            <a:r>
              <a:rPr lang="es-MX" sz="1600" b="1" dirty="0" smtClean="0">
                <a:solidFill>
                  <a:schemeClr val="bg1">
                    <a:lumMod val="60000"/>
                    <a:lumOff val="40000"/>
                  </a:schemeClr>
                </a:solidFill>
              </a:rPr>
              <a:t>HARDWARE </a:t>
            </a:r>
            <a:r>
              <a:rPr lang="es-MX" sz="1600" b="1" dirty="0" smtClean="0">
                <a:solidFill>
                  <a:srgbClr val="FFFF00"/>
                </a:solidFill>
              </a:rPr>
              <a:t>(12/01/2026 </a:t>
            </a:r>
            <a:r>
              <a:rPr lang="es-MX" sz="1600" b="1" dirty="0">
                <a:solidFill>
                  <a:srgbClr val="FFFF00"/>
                </a:solidFill>
              </a:rPr>
              <a:t>- </a:t>
            </a:r>
            <a:r>
              <a:rPr lang="es-MX" sz="1600" b="1" dirty="0" smtClean="0">
                <a:solidFill>
                  <a:srgbClr val="FFFF00"/>
                </a:solidFill>
              </a:rPr>
              <a:t>30/01/2026)</a:t>
            </a:r>
            <a:endParaRPr lang="en-US" sz="1600" dirty="0">
              <a:solidFill>
                <a:srgbClr val="FFFF00"/>
              </a:solidFill>
            </a:endParaRPr>
          </a:p>
          <a:p>
            <a:pPr marL="152400" indent="0">
              <a:buNone/>
            </a:pPr>
            <a:r>
              <a:rPr lang="en-US" sz="1600" dirty="0"/>
              <a:t> </a:t>
            </a:r>
            <a:r>
              <a:rPr lang="en-US" sz="1600" dirty="0" smtClean="0"/>
              <a:t>     </a:t>
            </a:r>
            <a:r>
              <a:rPr lang="es-ES" sz="1400" b="1" dirty="0" smtClean="0"/>
              <a:t>FCE-BUAP</a:t>
            </a:r>
            <a:endParaRPr lang="es-ES" sz="1400" b="1" dirty="0"/>
          </a:p>
        </p:txBody>
      </p:sp>
      <p:sp>
        <p:nvSpPr>
          <p:cNvPr id="11" name="Google Shape;1762;p45"/>
          <p:cNvSpPr txBox="1">
            <a:spLocks/>
          </p:cNvSpPr>
          <p:nvPr/>
        </p:nvSpPr>
        <p:spPr>
          <a:xfrm>
            <a:off x="2532803" y="2787709"/>
            <a:ext cx="4212383" cy="113361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r>
              <a:rPr lang="es-MX" sz="1600" b="1" dirty="0" smtClean="0">
                <a:solidFill>
                  <a:schemeClr val="bg1">
                    <a:lumMod val="60000"/>
                    <a:lumOff val="40000"/>
                  </a:schemeClr>
                </a:solidFill>
              </a:rPr>
              <a:t>FASE 4: TESTEO </a:t>
            </a:r>
            <a:r>
              <a:rPr lang="es-MX" sz="1600" b="1" dirty="0" smtClean="0">
                <a:solidFill>
                  <a:srgbClr val="FFFF00"/>
                </a:solidFill>
              </a:rPr>
              <a:t>(23/02/2026 </a:t>
            </a:r>
            <a:r>
              <a:rPr lang="es-MX" sz="1600" b="1" dirty="0">
                <a:solidFill>
                  <a:srgbClr val="FFFF00"/>
                </a:solidFill>
              </a:rPr>
              <a:t>- </a:t>
            </a:r>
            <a:r>
              <a:rPr lang="es-MX" sz="1600" b="1" dirty="0" smtClean="0">
                <a:solidFill>
                  <a:srgbClr val="FFFF00"/>
                </a:solidFill>
              </a:rPr>
              <a:t>27/02/2026)</a:t>
            </a:r>
            <a:endParaRPr lang="en-US" sz="1600" dirty="0"/>
          </a:p>
          <a:p>
            <a:pPr marL="152400" indent="0">
              <a:buNone/>
            </a:pPr>
            <a:r>
              <a:rPr lang="es-ES" sz="1400" b="1" dirty="0" smtClean="0"/>
              <a:t>        FCE-FCC BUAP</a:t>
            </a:r>
            <a:endParaRPr lang="es-ES" sz="1400" b="1" dirty="0"/>
          </a:p>
          <a:p>
            <a:pPr marL="1066800" lvl="2" indent="0">
              <a:buNone/>
            </a:pPr>
            <a:endParaRPr lang="en-US" dirty="0"/>
          </a:p>
        </p:txBody>
      </p:sp>
      <p:sp>
        <p:nvSpPr>
          <p:cNvPr id="12" name="Google Shape;1762;p45"/>
          <p:cNvSpPr txBox="1">
            <a:spLocks/>
          </p:cNvSpPr>
          <p:nvPr/>
        </p:nvSpPr>
        <p:spPr>
          <a:xfrm>
            <a:off x="1651810" y="2206741"/>
            <a:ext cx="5022126" cy="113361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r>
              <a:rPr lang="es-MX" sz="1600" b="1" dirty="0" smtClean="0">
                <a:solidFill>
                  <a:schemeClr val="bg1">
                    <a:lumMod val="60000"/>
                    <a:lumOff val="40000"/>
                  </a:schemeClr>
                </a:solidFill>
              </a:rPr>
              <a:t>FASE 3</a:t>
            </a:r>
            <a:r>
              <a:rPr lang="es-MX" sz="1600" b="1" dirty="0" smtClean="0">
                <a:solidFill>
                  <a:schemeClr val="bg1">
                    <a:lumMod val="60000"/>
                    <a:lumOff val="40000"/>
                  </a:schemeClr>
                </a:solidFill>
              </a:rPr>
              <a:t>: SOFTWARE </a:t>
            </a:r>
            <a:r>
              <a:rPr lang="es-MX" sz="1600" b="1" dirty="0" smtClean="0">
                <a:solidFill>
                  <a:srgbClr val="FFFF00"/>
                </a:solidFill>
              </a:rPr>
              <a:t>(12/01/2026 - 20/02/2026)</a:t>
            </a:r>
            <a:endParaRPr lang="en-US" sz="1600" dirty="0" smtClean="0"/>
          </a:p>
          <a:p>
            <a:pPr marL="152400" indent="0">
              <a:buNone/>
            </a:pPr>
            <a:r>
              <a:rPr lang="es-ES" sz="1400" b="1" dirty="0" smtClean="0"/>
              <a:t>        FCC-BUAP</a:t>
            </a:r>
            <a:endParaRPr lang="es-ES" sz="1400" dirty="0" smtClean="0"/>
          </a:p>
          <a:p>
            <a:pPr marL="1066800" lvl="2" indent="0">
              <a:buNone/>
            </a:pPr>
            <a:endParaRPr lang="en-US" dirty="0"/>
          </a:p>
        </p:txBody>
      </p:sp>
      <p:sp>
        <p:nvSpPr>
          <p:cNvPr id="13" name="Google Shape;1762;p45"/>
          <p:cNvSpPr txBox="1">
            <a:spLocks/>
          </p:cNvSpPr>
          <p:nvPr/>
        </p:nvSpPr>
        <p:spPr>
          <a:xfrm>
            <a:off x="3366427" y="3333052"/>
            <a:ext cx="4601919" cy="113361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r>
              <a:rPr lang="es-MX" sz="1600" b="1" dirty="0" smtClean="0">
                <a:solidFill>
                  <a:schemeClr val="bg1">
                    <a:lumMod val="60000"/>
                    <a:lumOff val="40000"/>
                  </a:schemeClr>
                </a:solidFill>
              </a:rPr>
              <a:t>FASE 5: APLICACIÓN </a:t>
            </a:r>
            <a:r>
              <a:rPr lang="es-MX" sz="1600" b="1" dirty="0" smtClean="0">
                <a:solidFill>
                  <a:srgbClr val="FFFF00"/>
                </a:solidFill>
              </a:rPr>
              <a:t>(02/03/2026 </a:t>
            </a:r>
            <a:r>
              <a:rPr lang="es-MX" sz="1600" b="1" dirty="0">
                <a:solidFill>
                  <a:srgbClr val="FFFF00"/>
                </a:solidFill>
              </a:rPr>
              <a:t>- </a:t>
            </a:r>
            <a:r>
              <a:rPr lang="es-MX" sz="1600" b="1" dirty="0" smtClean="0">
                <a:solidFill>
                  <a:srgbClr val="FFFF00"/>
                </a:solidFill>
              </a:rPr>
              <a:t>30/04/2026</a:t>
            </a:r>
            <a:r>
              <a:rPr lang="es-MX" sz="1600" b="1" dirty="0">
                <a:solidFill>
                  <a:srgbClr val="FFFF00"/>
                </a:solidFill>
              </a:rPr>
              <a:t>)</a:t>
            </a:r>
            <a:endParaRPr lang="en-US" sz="1600" dirty="0"/>
          </a:p>
          <a:p>
            <a:pPr marL="152400" indent="0">
              <a:buNone/>
            </a:pPr>
            <a:r>
              <a:rPr lang="es-ES" sz="1400" b="1" dirty="0" smtClean="0"/>
              <a:t>        FCE-BUAP</a:t>
            </a:r>
            <a:endParaRPr lang="es-ES" sz="1400" b="1" dirty="0"/>
          </a:p>
          <a:p>
            <a:pPr marL="1066800" lvl="2" indent="0">
              <a:buNone/>
            </a:pPr>
            <a:endParaRPr lang="en-US" dirty="0"/>
          </a:p>
        </p:txBody>
      </p:sp>
      <p:sp>
        <p:nvSpPr>
          <p:cNvPr id="14" name="Google Shape;1762;p45"/>
          <p:cNvSpPr txBox="1">
            <a:spLocks/>
          </p:cNvSpPr>
          <p:nvPr/>
        </p:nvSpPr>
        <p:spPr>
          <a:xfrm>
            <a:off x="4285537" y="3878395"/>
            <a:ext cx="5000968" cy="113361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r>
              <a:rPr lang="es-MX" sz="1600" b="1" dirty="0" smtClean="0">
                <a:solidFill>
                  <a:schemeClr val="bg1">
                    <a:lumMod val="60000"/>
                    <a:lumOff val="40000"/>
                  </a:schemeClr>
                </a:solidFill>
              </a:rPr>
              <a:t>FASE 6: ANÁLISIS DE DATOS </a:t>
            </a:r>
            <a:r>
              <a:rPr lang="es-MX" sz="1600" b="1" dirty="0">
                <a:solidFill>
                  <a:srgbClr val="FFFF00"/>
                </a:solidFill>
              </a:rPr>
              <a:t>(</a:t>
            </a:r>
            <a:r>
              <a:rPr lang="es-MX" sz="1600" b="1" dirty="0" smtClean="0">
                <a:solidFill>
                  <a:srgbClr val="FFFF00"/>
                </a:solidFill>
              </a:rPr>
              <a:t>01/05/26 </a:t>
            </a:r>
            <a:r>
              <a:rPr lang="es-MX" sz="1600" b="1" dirty="0">
                <a:solidFill>
                  <a:srgbClr val="FFFF00"/>
                </a:solidFill>
              </a:rPr>
              <a:t>- </a:t>
            </a:r>
            <a:r>
              <a:rPr lang="es-MX" sz="1600" b="1" dirty="0" smtClean="0">
                <a:solidFill>
                  <a:srgbClr val="FFFF00"/>
                </a:solidFill>
              </a:rPr>
              <a:t>15/05/26)</a:t>
            </a:r>
            <a:endParaRPr lang="en-US" sz="1600" dirty="0"/>
          </a:p>
          <a:p>
            <a:pPr marL="152400" indent="0">
              <a:buNone/>
            </a:pPr>
            <a:r>
              <a:rPr lang="es-ES" sz="1400" b="1" dirty="0" smtClean="0"/>
              <a:t>        FCE-FCC BUAP</a:t>
            </a:r>
            <a:endParaRPr lang="es-ES" sz="1400" dirty="0"/>
          </a:p>
          <a:p>
            <a:pPr marL="1066800" lvl="2" indent="0">
              <a:buNone/>
            </a:pPr>
            <a:endParaRPr lang="en-US" dirty="0"/>
          </a:p>
        </p:txBody>
      </p:sp>
    </p:spTree>
    <p:extLst>
      <p:ext uri="{BB962C8B-B14F-4D97-AF65-F5344CB8AC3E}">
        <p14:creationId xmlns:p14="http://schemas.microsoft.com/office/powerpoint/2010/main" val="29317505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xmlns="" id="{FC231244-00A2-768C-65DF-4778AFD9DA24}"/>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xmlns="" id="{2591D9ED-4B30-75A0-74B4-028BD87322E5}"/>
              </a:ext>
            </a:extLst>
          </p:cNvPr>
          <p:cNvSpPr txBox="1">
            <a:spLocks/>
          </p:cNvSpPr>
          <p:nvPr/>
        </p:nvSpPr>
        <p:spPr>
          <a:xfrm>
            <a:off x="1676399" y="205102"/>
            <a:ext cx="4715991"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PLATAFORMAS EDUCATIVAS</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err="1">
                <a:solidFill>
                  <a:schemeClr val="bg1">
                    <a:lumMod val="60000"/>
                    <a:lumOff val="40000"/>
                  </a:schemeClr>
                </a:solidFill>
                <a:latin typeface="Rajdhani"/>
                <a:ea typeface="Rajdhani"/>
                <a:cs typeface="Rajdhani"/>
                <a:sym typeface="Rajdhani"/>
              </a:rPr>
              <a:t>Implementación</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xmlns="" id="{5EF53DCD-DBCB-AC19-5A44-77E7E7A30469}"/>
              </a:ext>
            </a:extLst>
          </p:cNvPr>
          <p:cNvCxnSpPr>
            <a:cxnSpLocks/>
          </p:cNvCxnSpPr>
          <p:nvPr/>
        </p:nvCxnSpPr>
        <p:spPr>
          <a:xfrm flipH="1">
            <a:off x="1663034" y="364038"/>
            <a:ext cx="1" cy="743669"/>
          </a:xfrm>
          <a:prstGeom prst="straightConnector1">
            <a:avLst/>
          </a:prstGeom>
          <a:noFill/>
          <a:ln w="19050" cap="flat" cmpd="sng">
            <a:solidFill>
              <a:srgbClr val="F3F3F3"/>
            </a:solidFill>
            <a:prstDash val="solid"/>
            <a:round/>
            <a:headEnd type="oval" w="med" len="med"/>
            <a:tailEnd type="oval" w="med" len="med"/>
          </a:ln>
        </p:spPr>
      </p:cxnSp>
      <p:sp>
        <p:nvSpPr>
          <p:cNvPr id="12" name="Google Shape;136;p27">
            <a:extLst>
              <a:ext uri="{FF2B5EF4-FFF2-40B4-BE49-F238E27FC236}">
                <a16:creationId xmlns:a16="http://schemas.microsoft.com/office/drawing/2014/main" xmlns="" id="{DA661728-955C-B7AA-9B0D-3771EFD27EA2}"/>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6" descr="Escudo | Dirección de Comunicación Institucional">
            <a:extLst>
              <a:ext uri="{FF2B5EF4-FFF2-40B4-BE49-F238E27FC236}">
                <a16:creationId xmlns:a16="http://schemas.microsoft.com/office/drawing/2014/main" xmlns="" id="{1030D0A9-75AC-F09E-1636-F46F88C2D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466" y="205102"/>
            <a:ext cx="967248" cy="9657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xmlns="" id="{02700B3B-E334-6064-FDF9-200AC21B723F}"/>
              </a:ext>
            </a:extLst>
          </p:cNvPr>
          <p:cNvSpPr txBox="1"/>
          <p:nvPr/>
        </p:nvSpPr>
        <p:spPr>
          <a:xfrm>
            <a:off x="360338" y="1217254"/>
            <a:ext cx="8631261" cy="3508759"/>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Desarrollo del proyecto (FASE 1: ROADMAP)                                   	</a:t>
            </a:r>
            <a:r>
              <a:rPr lang="es-ES" sz="1600" b="1" dirty="0" smtClean="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smtClean="0">
                <a:solidFill>
                  <a:srgbClr val="FFFF00"/>
                </a:solidFill>
                <a:latin typeface="Fira Sans Condensed Light" panose="020B0604020202020204" charset="0"/>
                <a:cs typeface="Times New Roman" panose="02020603050405020304" pitchFamily="18" charset="0"/>
              </a:rPr>
              <a:t>Entregables</a:t>
            </a:r>
            <a:r>
              <a:rPr lang="es-ES" sz="1600" b="1" dirty="0">
                <a:solidFill>
                  <a:srgbClr val="FFFF00"/>
                </a:solidFill>
                <a:latin typeface="Fira Sans Condensed Light" panose="020B0604020202020204" charset="0"/>
                <a:cs typeface="Times New Roman" panose="02020603050405020304" pitchFamily="18" charset="0"/>
              </a:rPr>
              <a:t>: Reporte y </a:t>
            </a:r>
            <a:r>
              <a:rPr lang="es-ES" sz="1600" b="1" dirty="0" smtClean="0">
                <a:solidFill>
                  <a:srgbClr val="FFFF00"/>
                </a:solidFill>
                <a:latin typeface="Fira Sans Condensed Light" panose="020B0604020202020204" charset="0"/>
                <a:cs typeface="Times New Roman" panose="02020603050405020304" pitchFamily="18" charset="0"/>
              </a:rPr>
              <a:t>Manual</a:t>
            </a:r>
          </a:p>
          <a:p>
            <a:pPr algn="just"/>
            <a:r>
              <a:rPr lang="es-ES" sz="1600" b="1" dirty="0">
                <a:solidFill>
                  <a:srgbClr val="FFFF00"/>
                </a:solidFill>
                <a:latin typeface="Fira Sans Condensed Light" panose="020B0604020202020204" charset="0"/>
                <a:cs typeface="Times New Roman" panose="02020603050405020304" pitchFamily="18" charset="0"/>
              </a:rPr>
              <a:t> </a:t>
            </a:r>
            <a:r>
              <a:rPr lang="es-ES" sz="1600" b="1" dirty="0" smtClean="0">
                <a:solidFill>
                  <a:srgbClr val="FFFF00"/>
                </a:solidFill>
                <a:latin typeface="Fira Sans Condensed Light" panose="020B0604020202020204" charset="0"/>
                <a:cs typeface="Times New Roman" panose="02020603050405020304" pitchFamily="18" charset="0"/>
              </a:rPr>
              <a:t>                                                                                                            </a:t>
            </a:r>
            <a:r>
              <a:rPr lang="es-ES" sz="1600" i="1" dirty="0" smtClean="0">
                <a:solidFill>
                  <a:srgbClr val="FFFF00"/>
                </a:solidFill>
                <a:latin typeface="Fira Sans Condensed Light" panose="020B0604020202020204" charset="0"/>
                <a:cs typeface="Times New Roman" panose="02020603050405020304" pitchFamily="18" charset="0"/>
              </a:rPr>
              <a:t>Fecha de entrega: </a:t>
            </a:r>
            <a:r>
              <a:rPr lang="es-ES" sz="1600" i="1" dirty="0" smtClean="0">
                <a:solidFill>
                  <a:srgbClr val="FFFF00"/>
                </a:solidFill>
                <a:latin typeface="Fira Sans Condensed Light" panose="020B0604020202020204" charset="0"/>
                <a:cs typeface="Times New Roman" panose="02020603050405020304" pitchFamily="18" charset="0"/>
              </a:rPr>
              <a:t> Lunes 19 de enero                    </a:t>
            </a:r>
            <a:endParaRPr lang="es-ES" sz="1600" i="1" dirty="0">
              <a:solidFill>
                <a:srgbClr val="FFFF00"/>
              </a:solidFill>
              <a:latin typeface="Fira Sans Condensed Light" panose="020B0604020202020204" charset="0"/>
              <a:cs typeface="Times New Roman" panose="02020603050405020304" pitchFamily="18" charset="0"/>
            </a:endParaRPr>
          </a:p>
          <a:p>
            <a:pPr algn="just"/>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a:t>
            </a:r>
            <a:r>
              <a:rPr lang="es-ES" sz="1600" dirty="0">
                <a:solidFill>
                  <a:schemeClr val="tx2"/>
                </a:solidFill>
                <a:latin typeface="Fira Sans Condensed Light" panose="020B0604020202020204" charset="0"/>
                <a:cs typeface="Times New Roman" panose="02020603050405020304" pitchFamily="18" charset="0"/>
              </a:rPr>
              <a:t>Elegir la dinámica base de la cual partirá el desarrollo de la plataforma de interacción Humano-Computadora.</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a:t>
            </a:r>
            <a:r>
              <a:rPr lang="es-ES" sz="1600" dirty="0">
                <a:solidFill>
                  <a:schemeClr val="tx2"/>
                </a:solidFill>
                <a:latin typeface="Fira Sans Condensed Light" panose="020B0604020202020204" charset="0"/>
                <a:cs typeface="Times New Roman" panose="02020603050405020304" pitchFamily="18" charset="0"/>
              </a:rPr>
              <a:t>Generar las especificaciones (funcionamiento, reglas, instrucciones, etc.) de la plataforma HCI. </a:t>
            </a:r>
            <a:r>
              <a:rPr lang="es-ES" sz="1600" b="1" dirty="0">
                <a:solidFill>
                  <a:schemeClr val="tx2"/>
                </a:solidFill>
                <a:latin typeface="Fira Sans Condensed Light" panose="020B0604020202020204" charset="0"/>
                <a:cs typeface="Times New Roman" panose="02020603050405020304" pitchFamily="18" charset="0"/>
              </a:rPr>
              <a:t>Generar un manual de usuario.</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a:t>
            </a:r>
            <a:r>
              <a:rPr lang="es-ES" sz="1600" dirty="0">
                <a:solidFill>
                  <a:schemeClr val="tx2"/>
                </a:solidFill>
                <a:latin typeface="Fira Sans Condensed Light" panose="020B0604020202020204" charset="0"/>
                <a:cs typeface="Times New Roman" panose="02020603050405020304" pitchFamily="18" charset="0"/>
              </a:rPr>
              <a:t>Realizar el levantamiento de los requerimientos tanto para el hardware como para la  arquitectura de software requeridos para su implementación y funcionamiento.</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a:t>
            </a:r>
            <a:r>
              <a:rPr lang="es-ES" sz="1600" dirty="0">
                <a:solidFill>
                  <a:schemeClr val="tx2"/>
                </a:solidFill>
                <a:latin typeface="Fira Sans Condensed Light" panose="020B0604020202020204" charset="0"/>
                <a:cs typeface="Times New Roman" panose="02020603050405020304" pitchFamily="18" charset="0"/>
              </a:rPr>
              <a:t>Obtener la lista de materiales requeridos para su implementación </a:t>
            </a:r>
            <a:r>
              <a:rPr lang="es-ES" sz="1600" dirty="0" smtClean="0">
                <a:solidFill>
                  <a:srgbClr val="FFFF00"/>
                </a:solidFill>
                <a:latin typeface="Fira Sans Condensed Light" panose="020B0604020202020204" charset="0"/>
                <a:cs typeface="Times New Roman" panose="02020603050405020304" pitchFamily="18" charset="0"/>
              </a:rPr>
              <a:t>(Solo si existiera la necesidad de la incorporación de nuevos componentes electrónicos)</a:t>
            </a:r>
            <a:endParaRPr lang="es-ES" sz="1600" dirty="0">
              <a:solidFill>
                <a:srgbClr val="FFFF00"/>
              </a:solidFill>
              <a:latin typeface="Fira Sans Condensed Light" panose="020B0604020202020204" charset="0"/>
              <a:cs typeface="Times New Roman" panose="02020603050405020304" pitchFamily="18" charset="0"/>
            </a:endParaRP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a:t>
            </a:r>
            <a:r>
              <a:rPr lang="es-ES" sz="1600" dirty="0">
                <a:solidFill>
                  <a:schemeClr val="tx2"/>
                </a:solidFill>
                <a:latin typeface="Fira Sans Condensed Light" panose="020B0604020202020204" charset="0"/>
                <a:cs typeface="Times New Roman" panose="02020603050405020304" pitchFamily="18" charset="0"/>
              </a:rPr>
              <a:t>Realizar un plan de trabajo para el comienzo de la implementación de la plataforma educativa.</a:t>
            </a:r>
          </a:p>
          <a:p>
            <a:pPr algn="just"/>
            <a:endParaRPr lang="es-ES" sz="1600" dirty="0">
              <a:solidFill>
                <a:schemeClr val="tx2"/>
              </a:solidFill>
              <a:latin typeface="Fira Sans Condensed Light" panose="020B0604020202020204" charset="0"/>
              <a:cs typeface="Times New Roman" panose="02020603050405020304" pitchFamily="18" charset="0"/>
            </a:endParaRP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p:txBody>
      </p:sp>
      <p:pic>
        <p:nvPicPr>
          <p:cNvPr id="2050" name="Picture 2" descr="Las plataformas educativas a debate"/>
          <p:cNvPicPr>
            <a:picLocks noChangeAspect="1" noChangeArrowheads="1"/>
          </p:cNvPicPr>
          <p:nvPr/>
        </p:nvPicPr>
        <p:blipFill rotWithShape="1">
          <a:blip r:embed="rId4">
            <a:extLst>
              <a:ext uri="{28A0092B-C50C-407E-A947-70E740481C1C}">
                <a14:useLocalDpi xmlns:a14="http://schemas.microsoft.com/office/drawing/2010/main" val="0"/>
              </a:ext>
            </a:extLst>
          </a:blip>
          <a:srcRect r="6708"/>
          <a:stretch/>
        </p:blipFill>
        <p:spPr bwMode="auto">
          <a:xfrm>
            <a:off x="109583" y="297178"/>
            <a:ext cx="1447594" cy="89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246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02149" y="294425"/>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Evaluación </a:t>
            </a:r>
            <a:endParaRPr dirty="0"/>
          </a:p>
        </p:txBody>
      </p:sp>
      <p:cxnSp>
        <p:nvCxnSpPr>
          <p:cNvPr id="8" name="Google Shape;137;p27"/>
          <p:cNvCxnSpPr/>
          <p:nvPr/>
        </p:nvCxnSpPr>
        <p:spPr>
          <a:xfrm>
            <a:off x="1994781" y="314055"/>
            <a:ext cx="0" cy="630600"/>
          </a:xfrm>
          <a:prstGeom prst="straightConnector1">
            <a:avLst/>
          </a:prstGeom>
          <a:noFill/>
          <a:ln w="19050" cap="flat" cmpd="sng">
            <a:solidFill>
              <a:srgbClr val="F3F3F3"/>
            </a:solidFill>
            <a:prstDash val="solid"/>
            <a:round/>
            <a:headEnd type="oval" w="med" len="med"/>
            <a:tailEnd type="oval" w="med" len="med"/>
          </a:ln>
        </p:spPr>
      </p:cxnSp>
      <p:sp>
        <p:nvSpPr>
          <p:cNvPr id="10" name="Google Shape;1762;p45"/>
          <p:cNvSpPr txBox="1">
            <a:spLocks/>
          </p:cNvSpPr>
          <p:nvPr/>
        </p:nvSpPr>
        <p:spPr>
          <a:xfrm>
            <a:off x="1077758" y="1579417"/>
            <a:ext cx="7424974" cy="2469075"/>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smtClean="0"/>
          </a:p>
          <a:p>
            <a:endParaRPr lang="es-ES" sz="1400" b="1" dirty="0" smtClean="0"/>
          </a:p>
          <a:p>
            <a:endParaRPr lang="es-ES" sz="1400" b="1" dirty="0" smtClean="0"/>
          </a:p>
          <a:p>
            <a:endParaRPr lang="es-ES" sz="1400" b="1" dirty="0" smtClean="0"/>
          </a:p>
          <a:p>
            <a:pPr marL="152400" indent="0">
              <a:buNone/>
            </a:pPr>
            <a:endParaRPr lang="es-ES" sz="1400" b="1" dirty="0" smtClean="0"/>
          </a:p>
          <a:p>
            <a:r>
              <a:rPr lang="es-MX" sz="1400" b="1" dirty="0" smtClean="0"/>
              <a:t>Cumplimiento de objetivos</a:t>
            </a:r>
            <a:endParaRPr lang="es-MX" sz="1400" dirty="0" smtClean="0"/>
          </a:p>
          <a:p>
            <a:pPr marL="152400" indent="0">
              <a:buNone/>
            </a:pPr>
            <a:r>
              <a:rPr lang="es-MX" sz="1400" dirty="0" smtClean="0"/>
              <a:t>Qué tanto se lograron los objetivos definidos para la fase</a:t>
            </a:r>
          </a:p>
          <a:p>
            <a:pPr marL="152400" indent="0">
              <a:buNone/>
            </a:pPr>
            <a:r>
              <a:rPr lang="es-MX" sz="1400" dirty="0" smtClean="0"/>
              <a:t>Si los entregables corresponden a lo planeado en el </a:t>
            </a:r>
            <a:r>
              <a:rPr lang="es-MX" sz="1400" dirty="0" err="1" smtClean="0"/>
              <a:t>roadmap</a:t>
            </a:r>
            <a:r>
              <a:rPr lang="es-ES" sz="1400" b="1" dirty="0" smtClean="0"/>
              <a:t>                                           </a:t>
            </a:r>
            <a:r>
              <a:rPr lang="es-ES" sz="1400" b="1" dirty="0" smtClean="0">
                <a:solidFill>
                  <a:schemeClr val="bg1">
                    <a:lumMod val="40000"/>
                    <a:lumOff val="60000"/>
                  </a:schemeClr>
                </a:solidFill>
              </a:rPr>
              <a:t>22%</a:t>
            </a:r>
          </a:p>
          <a:p>
            <a:pPr marL="152400" indent="0">
              <a:buNone/>
            </a:pPr>
            <a:endParaRPr lang="es-ES" sz="1400" b="1" dirty="0" smtClean="0"/>
          </a:p>
          <a:p>
            <a:r>
              <a:rPr lang="es-MX" sz="1400" b="1" dirty="0" smtClean="0"/>
              <a:t>Calidad técnica</a:t>
            </a:r>
            <a:endParaRPr lang="es-MX" sz="1400" dirty="0" smtClean="0"/>
          </a:p>
          <a:p>
            <a:pPr marL="152400" indent="0">
              <a:buNone/>
            </a:pPr>
            <a:r>
              <a:rPr lang="es-MX" sz="1400" dirty="0" smtClean="0"/>
              <a:t>Funcionamiento correcto del hardware/software</a:t>
            </a:r>
          </a:p>
          <a:p>
            <a:pPr marL="152400" indent="0">
              <a:buNone/>
            </a:pPr>
            <a:r>
              <a:rPr lang="es-MX" sz="1400" dirty="0" smtClean="0"/>
              <a:t>Estabilidad, precisión, desempeño y ausencia de errores críticos</a:t>
            </a:r>
            <a:r>
              <a:rPr lang="es-ES" sz="1400" b="1" dirty="0" smtClean="0"/>
              <a:t>                                       </a:t>
            </a:r>
            <a:r>
              <a:rPr lang="es-ES" sz="1400" b="1" dirty="0" smtClean="0">
                <a:solidFill>
                  <a:schemeClr val="bg1">
                    <a:lumMod val="40000"/>
                    <a:lumOff val="60000"/>
                  </a:schemeClr>
                </a:solidFill>
              </a:rPr>
              <a:t>18%</a:t>
            </a:r>
          </a:p>
          <a:p>
            <a:pPr marL="152400" indent="0">
              <a:buNone/>
            </a:pPr>
            <a:endParaRPr lang="es-ES" sz="1400" b="1" dirty="0" smtClean="0">
              <a:solidFill>
                <a:schemeClr val="bg1">
                  <a:lumMod val="40000"/>
                  <a:lumOff val="60000"/>
                </a:schemeClr>
              </a:solidFill>
            </a:endParaRPr>
          </a:p>
          <a:p>
            <a:r>
              <a:rPr lang="es-MX" sz="1400" b="1" dirty="0" smtClean="0"/>
              <a:t>Integración con fases anteriores</a:t>
            </a:r>
            <a:endParaRPr lang="es-MX" sz="1400" dirty="0" smtClean="0"/>
          </a:p>
          <a:p>
            <a:pPr marL="152400" indent="0">
              <a:buNone/>
            </a:pPr>
            <a:r>
              <a:rPr lang="es-MX" sz="1400" dirty="0" smtClean="0"/>
              <a:t>Compatibilidad con lo ya desarrollado</a:t>
            </a:r>
          </a:p>
          <a:p>
            <a:pPr marL="152400" indent="0">
              <a:buNone/>
            </a:pPr>
            <a:r>
              <a:rPr lang="es-MX" sz="1400" dirty="0" smtClean="0"/>
              <a:t>Correcta comunicación entre hardware, software y aplicación                                          </a:t>
            </a:r>
            <a:r>
              <a:rPr lang="es-ES" sz="1400" b="1" dirty="0" smtClean="0">
                <a:solidFill>
                  <a:schemeClr val="bg1">
                    <a:lumMod val="40000"/>
                    <a:lumOff val="60000"/>
                  </a:schemeClr>
                </a:solidFill>
              </a:rPr>
              <a:t>14</a:t>
            </a:r>
            <a:r>
              <a:rPr lang="es-ES" sz="1400" b="1" dirty="0" smtClean="0">
                <a:solidFill>
                  <a:schemeClr val="bg1">
                    <a:lumMod val="40000"/>
                    <a:lumOff val="60000"/>
                  </a:schemeClr>
                </a:solidFill>
              </a:rPr>
              <a:t>%</a:t>
            </a:r>
          </a:p>
          <a:p>
            <a:pPr marL="152400" indent="0">
              <a:buNone/>
            </a:pPr>
            <a:endParaRPr lang="es-ES" sz="1400" b="1" dirty="0" smtClean="0">
              <a:solidFill>
                <a:schemeClr val="bg1">
                  <a:lumMod val="40000"/>
                  <a:lumOff val="60000"/>
                </a:schemeClr>
              </a:solidFill>
            </a:endParaRPr>
          </a:p>
          <a:p>
            <a:r>
              <a:rPr lang="es-MX" sz="1400" b="1" dirty="0"/>
              <a:t>Documentación y evidencias</a:t>
            </a:r>
            <a:endParaRPr lang="es-MX" sz="1400" dirty="0"/>
          </a:p>
          <a:p>
            <a:pPr marL="152400" indent="0">
              <a:buNone/>
            </a:pPr>
            <a:r>
              <a:rPr lang="es-MX" sz="1400" dirty="0"/>
              <a:t>Manuales, diagramas, reportes, código comentado, bitácoras</a:t>
            </a:r>
          </a:p>
          <a:p>
            <a:pPr marL="152400" indent="0">
              <a:buNone/>
            </a:pPr>
            <a:r>
              <a:rPr lang="es-MX" sz="1400" dirty="0"/>
              <a:t>Evidencia clara del trabajo realizado y resultados </a:t>
            </a:r>
            <a:r>
              <a:rPr lang="es-MX" sz="1400" dirty="0" smtClean="0"/>
              <a:t>obtenidos                                            </a:t>
            </a:r>
            <a:r>
              <a:rPr lang="es-ES" sz="1400" b="1" dirty="0" smtClean="0">
                <a:solidFill>
                  <a:schemeClr val="bg1">
                    <a:lumMod val="40000"/>
                    <a:lumOff val="60000"/>
                  </a:schemeClr>
                </a:solidFill>
              </a:rPr>
              <a:t>14</a:t>
            </a:r>
            <a:r>
              <a:rPr lang="es-ES" sz="1400" b="1" dirty="0" smtClean="0">
                <a:solidFill>
                  <a:schemeClr val="bg1">
                    <a:lumMod val="40000"/>
                    <a:lumOff val="60000"/>
                  </a:schemeClr>
                </a:solidFill>
              </a:rPr>
              <a:t>%</a:t>
            </a:r>
          </a:p>
          <a:p>
            <a:endParaRPr lang="en-US" sz="1400" b="1" dirty="0" smtClean="0"/>
          </a:p>
          <a:p>
            <a:endParaRPr lang="en-US" sz="1400" b="1" dirty="0" smtClean="0"/>
          </a:p>
          <a:p>
            <a:endParaRPr lang="es-ES" sz="1400" dirty="0" smtClean="0"/>
          </a:p>
          <a:p>
            <a:pPr marL="1066800" lvl="2" indent="0">
              <a:buNone/>
            </a:pP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xmlns=""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539"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volución de la Evaluación - Portafolio-e Rember">
            <a:extLst>
              <a:ext uri="{FF2B5EF4-FFF2-40B4-BE49-F238E27FC236}">
                <a16:creationId xmlns:a16="http://schemas.microsoft.com/office/drawing/2014/main" xmlns="" id="{3A4E5663-C096-3410-A12D-B0EDB101EB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809" y="161606"/>
            <a:ext cx="1265738" cy="91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208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25900" y="423161"/>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Evaluación </a:t>
            </a:r>
            <a:endParaRPr dirty="0"/>
          </a:p>
        </p:txBody>
      </p:sp>
      <p:cxnSp>
        <p:nvCxnSpPr>
          <p:cNvPr id="8" name="Google Shape;137;p27"/>
          <p:cNvCxnSpPr/>
          <p:nvPr/>
        </p:nvCxnSpPr>
        <p:spPr>
          <a:xfrm>
            <a:off x="2018532" y="442791"/>
            <a:ext cx="0" cy="630600"/>
          </a:xfrm>
          <a:prstGeom prst="straightConnector1">
            <a:avLst/>
          </a:prstGeom>
          <a:noFill/>
          <a:ln w="19050" cap="flat" cmpd="sng">
            <a:solidFill>
              <a:srgbClr val="F3F3F3"/>
            </a:solidFill>
            <a:prstDash val="solid"/>
            <a:round/>
            <a:headEnd type="oval" w="med" len="med"/>
            <a:tailEnd type="oval" w="med" len="med"/>
          </a:ln>
        </p:spPr>
      </p:cxnSp>
      <p:sp>
        <p:nvSpPr>
          <p:cNvPr id="10" name="Google Shape;1762;p45"/>
          <p:cNvSpPr txBox="1">
            <a:spLocks/>
          </p:cNvSpPr>
          <p:nvPr/>
        </p:nvSpPr>
        <p:spPr>
          <a:xfrm>
            <a:off x="1065883" y="1745673"/>
            <a:ext cx="7424974" cy="2469075"/>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smtClean="0"/>
          </a:p>
          <a:p>
            <a:endParaRPr lang="es-ES" sz="1400" b="1" dirty="0" smtClean="0"/>
          </a:p>
          <a:p>
            <a:endParaRPr lang="es-ES" sz="1400" b="1" dirty="0" smtClean="0"/>
          </a:p>
          <a:p>
            <a:endParaRPr lang="es-ES" sz="1400" b="1" dirty="0" smtClean="0"/>
          </a:p>
          <a:p>
            <a:pPr marL="152400" indent="0">
              <a:buNone/>
            </a:pPr>
            <a:endParaRPr lang="es-ES" sz="1400" b="1" dirty="0" smtClean="0"/>
          </a:p>
          <a:p>
            <a:r>
              <a:rPr lang="es-MX" sz="1400" b="1" dirty="0"/>
              <a:t>Usabilidad y experiencia educativa</a:t>
            </a:r>
            <a:endParaRPr lang="es-MX" sz="1400" dirty="0"/>
          </a:p>
          <a:p>
            <a:pPr marL="152400" indent="0">
              <a:buNone/>
            </a:pPr>
            <a:r>
              <a:rPr lang="es-MX" sz="1400" dirty="0"/>
              <a:t>Facilidad de uso para docentes y estudiantes</a:t>
            </a:r>
          </a:p>
          <a:p>
            <a:pPr marL="152400" indent="0">
              <a:buNone/>
            </a:pPr>
            <a:r>
              <a:rPr lang="es-MX" sz="1400" dirty="0"/>
              <a:t>Alineación con los objetivos educativos y aprendizaje </a:t>
            </a:r>
            <a:r>
              <a:rPr lang="es-MX" sz="1400" dirty="0" smtClean="0"/>
              <a:t>tangible                                         </a:t>
            </a:r>
            <a:r>
              <a:rPr lang="es-ES" sz="1400" b="1" dirty="0" smtClean="0">
                <a:solidFill>
                  <a:schemeClr val="bg1">
                    <a:lumMod val="40000"/>
                    <a:lumOff val="60000"/>
                  </a:schemeClr>
                </a:solidFill>
              </a:rPr>
              <a:t>14</a:t>
            </a:r>
            <a:r>
              <a:rPr lang="es-ES" sz="1400" b="1" dirty="0" smtClean="0">
                <a:solidFill>
                  <a:schemeClr val="bg1">
                    <a:lumMod val="40000"/>
                    <a:lumOff val="60000"/>
                  </a:schemeClr>
                </a:solidFill>
              </a:rPr>
              <a:t>%</a:t>
            </a:r>
          </a:p>
          <a:p>
            <a:pPr marL="152400" indent="0">
              <a:buNone/>
            </a:pPr>
            <a:endParaRPr lang="es-ES" sz="1400" b="1" dirty="0" smtClean="0"/>
          </a:p>
          <a:p>
            <a:r>
              <a:rPr lang="es-MX" sz="1400" b="1" dirty="0"/>
              <a:t>Cumplimiento de tiempos y gestión</a:t>
            </a:r>
            <a:endParaRPr lang="es-MX" sz="1400" dirty="0"/>
          </a:p>
          <a:p>
            <a:pPr marL="152400" indent="0">
              <a:buNone/>
            </a:pPr>
            <a:r>
              <a:rPr lang="es-MX" sz="1400" dirty="0"/>
              <a:t>Entrega dentro del plazo establecido</a:t>
            </a:r>
          </a:p>
          <a:p>
            <a:pPr marL="152400" indent="0">
              <a:buNone/>
            </a:pPr>
            <a:r>
              <a:rPr lang="es-MX" sz="1400" dirty="0"/>
              <a:t>Organización, seguimiento y capacidad de respuesta ante </a:t>
            </a:r>
            <a:r>
              <a:rPr lang="es-MX" sz="1400" dirty="0" smtClean="0"/>
              <a:t>ajustes</a:t>
            </a:r>
            <a:r>
              <a:rPr lang="es-ES" sz="1400" b="1" dirty="0" smtClean="0"/>
              <a:t>                                       </a:t>
            </a:r>
            <a:r>
              <a:rPr lang="es-ES" sz="1400" b="1" dirty="0">
                <a:solidFill>
                  <a:schemeClr val="bg1">
                    <a:lumMod val="40000"/>
                    <a:lumOff val="60000"/>
                  </a:schemeClr>
                </a:solidFill>
              </a:rPr>
              <a:t>8</a:t>
            </a:r>
            <a:r>
              <a:rPr lang="es-ES" sz="1400" b="1" dirty="0" smtClean="0">
                <a:solidFill>
                  <a:schemeClr val="bg1">
                    <a:lumMod val="40000"/>
                    <a:lumOff val="60000"/>
                  </a:schemeClr>
                </a:solidFill>
              </a:rPr>
              <a:t>%</a:t>
            </a:r>
          </a:p>
          <a:p>
            <a:pPr marL="152400" indent="0">
              <a:buNone/>
            </a:pPr>
            <a:endParaRPr lang="es-ES" sz="1400" b="1" dirty="0" smtClean="0">
              <a:solidFill>
                <a:schemeClr val="bg1">
                  <a:lumMod val="40000"/>
                  <a:lumOff val="60000"/>
                </a:schemeClr>
              </a:solidFill>
            </a:endParaRPr>
          </a:p>
          <a:p>
            <a:r>
              <a:rPr lang="es-MX" sz="1400" b="1" dirty="0"/>
              <a:t>Entrega de resultados</a:t>
            </a:r>
            <a:r>
              <a:rPr lang="es-MX" sz="1400" dirty="0"/>
              <a:t> </a:t>
            </a:r>
            <a:endParaRPr lang="es-MX" sz="1400" dirty="0" smtClean="0"/>
          </a:p>
          <a:p>
            <a:pPr marL="152400" indent="0">
              <a:buNone/>
            </a:pPr>
            <a:r>
              <a:rPr lang="es-MX" sz="1400" dirty="0" smtClean="0"/>
              <a:t>Presentación </a:t>
            </a:r>
            <a:r>
              <a:rPr lang="es-MX" sz="1400" dirty="0"/>
              <a:t>clara y estructurada de </a:t>
            </a:r>
            <a:r>
              <a:rPr lang="es-MX" sz="1400" dirty="0" smtClean="0"/>
              <a:t>resultados</a:t>
            </a:r>
          </a:p>
          <a:p>
            <a:pPr marL="152400" indent="0">
              <a:buNone/>
            </a:pPr>
            <a:r>
              <a:rPr lang="es-MX" sz="1400" dirty="0" smtClean="0"/>
              <a:t>Análisis </a:t>
            </a:r>
            <a:r>
              <a:rPr lang="es-MX" sz="1400" dirty="0"/>
              <a:t>de impacto y </a:t>
            </a:r>
            <a:r>
              <a:rPr lang="es-MX" sz="1400" dirty="0" smtClean="0"/>
              <a:t>conclusiones</a:t>
            </a:r>
          </a:p>
          <a:p>
            <a:pPr marL="152400" indent="0">
              <a:buNone/>
            </a:pPr>
            <a:r>
              <a:rPr lang="es-MX" sz="1400" dirty="0" smtClean="0"/>
              <a:t>Recomendaciones </a:t>
            </a:r>
            <a:r>
              <a:rPr lang="es-MX" sz="1400" dirty="0"/>
              <a:t>y posibilidades de mejora o </a:t>
            </a:r>
            <a:r>
              <a:rPr lang="es-MX" sz="1400" dirty="0" smtClean="0"/>
              <a:t>escalabilidad                                            </a:t>
            </a:r>
            <a:r>
              <a:rPr lang="es-ES" sz="1400" b="1" dirty="0" smtClean="0">
                <a:solidFill>
                  <a:schemeClr val="bg1">
                    <a:lumMod val="40000"/>
                    <a:lumOff val="60000"/>
                  </a:schemeClr>
                </a:solidFill>
              </a:rPr>
              <a:t>10</a:t>
            </a:r>
            <a:r>
              <a:rPr lang="es-ES" sz="1400" b="1" dirty="0" smtClean="0">
                <a:solidFill>
                  <a:schemeClr val="bg1">
                    <a:lumMod val="40000"/>
                    <a:lumOff val="60000"/>
                  </a:schemeClr>
                </a:solidFill>
              </a:rPr>
              <a:t>%</a:t>
            </a:r>
          </a:p>
          <a:p>
            <a:endParaRPr lang="en-US" sz="1400" b="1" dirty="0" smtClean="0"/>
          </a:p>
          <a:p>
            <a:endParaRPr lang="en-US" sz="1400" b="1" dirty="0" smtClean="0"/>
          </a:p>
          <a:p>
            <a:endParaRPr lang="es-ES" sz="1400" dirty="0" smtClean="0"/>
          </a:p>
          <a:p>
            <a:pPr marL="1066800" lvl="2" indent="0">
              <a:buNone/>
            </a:pP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xmlns=""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539"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volución de la Evaluación - Portafolio-e Rember">
            <a:extLst>
              <a:ext uri="{FF2B5EF4-FFF2-40B4-BE49-F238E27FC236}">
                <a16:creationId xmlns:a16="http://schemas.microsoft.com/office/drawing/2014/main" xmlns="" id="{3A4E5663-C096-3410-A12D-B0EDB101EB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560" y="312761"/>
            <a:ext cx="1265738" cy="91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215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GitHub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pic>
        <p:nvPicPr>
          <p:cNvPr id="2050" name="Picture 2" descr="Qué es GitHub y por qué es útil al aprender programación | HACK A BOSS"/>
          <p:cNvPicPr>
            <a:picLocks noChangeAspect="1" noChangeArrowheads="1"/>
          </p:cNvPicPr>
          <p:nvPr/>
        </p:nvPicPr>
        <p:blipFill>
          <a:blip r:embed="rId3"/>
          <a:srcRect/>
          <a:stretch>
            <a:fillRect/>
          </a:stretch>
        </p:blipFill>
        <p:spPr bwMode="auto">
          <a:xfrm>
            <a:off x="457165" y="1990704"/>
            <a:ext cx="4346064" cy="2444661"/>
          </a:xfrm>
          <a:prstGeom prst="rect">
            <a:avLst/>
          </a:prstGeom>
          <a:noFill/>
        </p:spPr>
      </p:pic>
      <p:cxnSp>
        <p:nvCxnSpPr>
          <p:cNvPr id="9" name="Google Shape;258;p31"/>
          <p:cNvCxnSpPr/>
          <p:nvPr/>
        </p:nvCxnSpPr>
        <p:spPr>
          <a:xfrm rot="16200000" flipH="1">
            <a:off x="3904592" y="3231930"/>
            <a:ext cx="2564526" cy="10510"/>
          </a:xfrm>
          <a:prstGeom prst="straightConnector1">
            <a:avLst/>
          </a:prstGeom>
          <a:noFill/>
          <a:ln w="19050" cap="flat" cmpd="sng">
            <a:solidFill>
              <a:srgbClr val="F3F3F3"/>
            </a:solidFill>
            <a:prstDash val="solid"/>
            <a:round/>
            <a:headEnd type="oval" w="med" len="med"/>
            <a:tailEnd type="oval" w="med" len="med"/>
          </a:ln>
        </p:spPr>
      </p:cxnSp>
      <p:sp>
        <p:nvSpPr>
          <p:cNvPr id="10" name="Google Shape;1603;p42"/>
          <p:cNvSpPr txBox="1"/>
          <p:nvPr/>
        </p:nvSpPr>
        <p:spPr>
          <a:xfrm>
            <a:off x="5433849" y="1624678"/>
            <a:ext cx="3520965" cy="258997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GitHub</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a:solidFill>
                  <a:schemeClr val="accent4"/>
                </a:solidFill>
                <a:latin typeface="Fira Sans Condensed Light" panose="020B0604020202020204" charset="0"/>
                <a:cs typeface="Times New Roman" panose="02020603050405020304" pitchFamily="18" charset="0"/>
              </a:rPr>
              <a:t>El sistema de control de versiones </a:t>
            </a:r>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fue diseñado por </a:t>
            </a:r>
            <a:r>
              <a:rPr lang="es-ES" sz="1600" dirty="0" err="1">
                <a:solidFill>
                  <a:schemeClr val="accent4"/>
                </a:solidFill>
                <a:latin typeface="Fira Sans Condensed Light" panose="020B0604020202020204" charset="0"/>
                <a:cs typeface="Times New Roman" panose="02020603050405020304" pitchFamily="18" charset="0"/>
              </a:rPr>
              <a:t>Linus</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Torvalds</a:t>
            </a:r>
            <a:r>
              <a:rPr lang="es-ES" sz="1600" dirty="0">
                <a:solidFill>
                  <a:schemeClr val="accent4"/>
                </a:solidFill>
                <a:latin typeface="Fira Sans Condensed Light" panose="020B0604020202020204" charset="0"/>
                <a:cs typeface="Times New Roman" panose="02020603050405020304" pitchFamily="18" charset="0"/>
              </a:rPr>
              <a:t>. Un sistema de gestión de versiones es utilizado por los desarrolladores para poder administrar su proyecto, ordenando el código de cada una de las nuevas versiones que sacan de sus aplicaciones para evitar confusiones. Así, al tener copias de cada una de las versiones de su aplicación, no se perderán los estados anteriores cuando se va a actualizar.</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xmlns="" id="{85F4E849-8BB5-6F94-84FB-2918766C0B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GitHub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06610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Crear cuenta </a:t>
            </a:r>
          </a:p>
          <a:p>
            <a:pPr algn="just"/>
            <a:r>
              <a:rPr lang="es-ES" sz="1600" dirty="0">
                <a:solidFill>
                  <a:schemeClr val="accent4"/>
                </a:solidFill>
                <a:latin typeface="Fira Sans Condensed Light" panose="020B0604020202020204" charset="0"/>
                <a:cs typeface="Times New Roman" panose="02020603050405020304" pitchFamily="18" charset="0"/>
              </a:rPr>
              <a:t>Ingresar a: https://github.com/ </a:t>
            </a:r>
            <a:endParaRPr lang="es-ES" dirty="0">
              <a:solidFill>
                <a:srgbClr val="F3F3F3"/>
              </a:solidFill>
              <a:latin typeface="Fira Sans Condensed Light"/>
              <a:ea typeface="Fira Sans Condensed Light"/>
              <a:cs typeface="Fira Sans Condensed Light"/>
              <a:sym typeface="Fira Sans Condensed Light"/>
            </a:endParaRPr>
          </a:p>
        </p:txBody>
      </p:sp>
      <p:sp>
        <p:nvSpPr>
          <p:cNvPr id="11" name="Google Shape;1603;p42"/>
          <p:cNvSpPr txBox="1"/>
          <p:nvPr/>
        </p:nvSpPr>
        <p:spPr>
          <a:xfrm>
            <a:off x="423530" y="267044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Ingresar a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Sign</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in</a:t>
            </a:r>
          </a:p>
        </p:txBody>
      </p:sp>
      <p:sp>
        <p:nvSpPr>
          <p:cNvPr id="12" name="Google Shape;1603;p42"/>
          <p:cNvSpPr txBox="1"/>
          <p:nvPr/>
        </p:nvSpPr>
        <p:spPr>
          <a:xfrm>
            <a:off x="418277" y="3085607"/>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 Agrega los datos solicitados</a:t>
            </a:r>
          </a:p>
          <a:p>
            <a:pPr algn="just"/>
            <a:r>
              <a:rPr lang="en-US" sz="1600" dirty="0" err="1">
                <a:solidFill>
                  <a:srgbClr val="F3F3F3"/>
                </a:solidFill>
                <a:latin typeface="Fira Sans Condensed Light"/>
                <a:ea typeface="Fira Sans Condensed Light"/>
                <a:cs typeface="Fira Sans Condensed Light"/>
                <a:sym typeface="Fira Sans Condensed Light"/>
              </a:rPr>
              <a:t>Agregar</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correo</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crear</a:t>
            </a:r>
            <a:r>
              <a:rPr lang="en-US" sz="1600" dirty="0">
                <a:solidFill>
                  <a:srgbClr val="F3F3F3"/>
                </a:solidFill>
                <a:latin typeface="Fira Sans Condensed Light"/>
                <a:ea typeface="Fira Sans Condensed Light"/>
                <a:cs typeface="Fira Sans Condensed Light"/>
                <a:sym typeface="Fira Sans Condensed Light"/>
              </a:rPr>
              <a:t> password y username</a:t>
            </a:r>
            <a:endParaRPr lang="es-ES" sz="1600" dirty="0">
              <a:solidFill>
                <a:srgbClr val="F3F3F3"/>
              </a:solidFill>
              <a:latin typeface="Fira Sans Condensed Light"/>
              <a:ea typeface="Fira Sans Condensed Light"/>
              <a:cs typeface="Fira Sans Condensed Light"/>
              <a:sym typeface="Fira Sans Condensed Light"/>
            </a:endParaRPr>
          </a:p>
        </p:txBody>
      </p:sp>
      <p:sp>
        <p:nvSpPr>
          <p:cNvPr id="13" name="Google Shape;1603;p42"/>
          <p:cNvSpPr txBox="1"/>
          <p:nvPr/>
        </p:nvSpPr>
        <p:spPr>
          <a:xfrm>
            <a:off x="434041" y="3753016"/>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 Verificar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antibot</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p:txBody>
      </p:sp>
      <p:sp>
        <p:nvSpPr>
          <p:cNvPr id="14" name="Google Shape;1603;p42"/>
          <p:cNvSpPr txBox="1"/>
          <p:nvPr/>
        </p:nvSpPr>
        <p:spPr>
          <a:xfrm>
            <a:off x="439296" y="4136646"/>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Confirmar código enviado a correo</a:t>
            </a:r>
          </a:p>
        </p:txBody>
      </p:sp>
      <p:sp>
        <p:nvSpPr>
          <p:cNvPr id="15" name="Google Shape;1603;p42"/>
          <p:cNvSpPr txBox="1"/>
          <p:nvPr/>
        </p:nvSpPr>
        <p:spPr>
          <a:xfrm>
            <a:off x="4611905" y="2050339"/>
            <a:ext cx="4111682"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6. Seleccionar  herramientas</a:t>
            </a:r>
          </a:p>
        </p:txBody>
      </p:sp>
      <p:sp>
        <p:nvSpPr>
          <p:cNvPr id="16" name="Google Shape;1603;p42"/>
          <p:cNvSpPr txBox="1"/>
          <p:nvPr/>
        </p:nvSpPr>
        <p:spPr>
          <a:xfrm>
            <a:off x="4627672" y="2581111"/>
            <a:ext cx="4111682" cy="81373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7. Crear nuevo repositorio</a:t>
            </a:r>
          </a:p>
          <a:p>
            <a:pPr algn="just"/>
            <a:r>
              <a:rPr lang="es-ES" sz="1600" dirty="0">
                <a:solidFill>
                  <a:schemeClr val="accent4"/>
                </a:solidFill>
                <a:latin typeface="Fira Sans Condensed Light" panose="020B0604020202020204" charset="0"/>
                <a:cs typeface="Times New Roman" panose="02020603050405020304" pitchFamily="18" charset="0"/>
              </a:rPr>
              <a:t>Nombre: </a:t>
            </a:r>
            <a:r>
              <a:rPr lang="en-US" sz="1600" b="1" dirty="0" err="1">
                <a:solidFill>
                  <a:schemeClr val="tx2"/>
                </a:solidFill>
                <a:latin typeface="Fira Sans Condensed Light" panose="020B0604020202020204" charset="0"/>
                <a:cs typeface="Times New Roman" panose="02020603050405020304" pitchFamily="18" charset="0"/>
              </a:rPr>
              <a:t>Inteligencia</a:t>
            </a:r>
            <a:r>
              <a:rPr lang="en-US" sz="1600" b="1" dirty="0">
                <a:solidFill>
                  <a:schemeClr val="tx2"/>
                </a:solidFill>
                <a:latin typeface="Fira Sans Condensed Light" panose="020B0604020202020204" charset="0"/>
                <a:cs typeface="Times New Roman" panose="02020603050405020304" pitchFamily="18" charset="0"/>
              </a:rPr>
              <a:t> de Negocios </a:t>
            </a:r>
            <a:endParaRPr lang="es-ES" sz="1600" dirty="0">
              <a:solidFill>
                <a:srgbClr val="F3F3F3"/>
              </a:solidFill>
              <a:latin typeface="Fira Sans Condensed Light"/>
              <a:ea typeface="Fira Sans Condensed Light"/>
              <a:cs typeface="Fira Sans Condensed Light"/>
              <a:sym typeface="Fira Sans Condensed Light"/>
            </a:endParaRPr>
          </a:p>
          <a:p>
            <a:pPr algn="just"/>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p:txBody>
      </p:sp>
      <p:sp>
        <p:nvSpPr>
          <p:cNvPr id="1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xmlns="" id="{4F44117E-68A2-2A05-65B4-CE9ACB3D6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Python</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chemeClr val="bg1">
                    <a:lumMod val="60000"/>
                    <a:lumOff val="40000"/>
                  </a:schemeClr>
                </a:solidFill>
                <a:effectLst/>
                <a:uLnTx/>
                <a:uFillTx/>
                <a:latin typeface="Rajdhani"/>
                <a:ea typeface="Rajdhani"/>
                <a:cs typeface="Rajdhani"/>
                <a:sym typeface="Rajdhani"/>
              </a:rPr>
              <a:t>Interprete</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cxnSp>
        <p:nvCxnSpPr>
          <p:cNvPr id="18" name="Google Shape;258;p31"/>
          <p:cNvCxnSpPr/>
          <p:nvPr/>
        </p:nvCxnSpPr>
        <p:spPr>
          <a:xfrm rot="16200000" flipH="1">
            <a:off x="4067504" y="3573517"/>
            <a:ext cx="2196662" cy="1051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5444359" y="2402443"/>
            <a:ext cx="3520965" cy="230619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el interprete de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python</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err="1">
                <a:solidFill>
                  <a:schemeClr val="accent4"/>
                </a:solidFill>
                <a:latin typeface="Fira Sans Condensed Light" panose="020B0604020202020204" charset="0"/>
                <a:cs typeface="Times New Roman" panose="02020603050405020304" pitchFamily="18" charset="0"/>
              </a:rPr>
              <a:t>Python</a:t>
            </a:r>
            <a:r>
              <a:rPr lang="es-ES" sz="1600" dirty="0">
                <a:solidFill>
                  <a:schemeClr val="accent4"/>
                </a:solidFill>
                <a:latin typeface="Fira Sans Condensed Light" panose="020B0604020202020204" charset="0"/>
                <a:cs typeface="Times New Roman" panose="02020603050405020304" pitchFamily="18" charset="0"/>
              </a:rPr>
              <a:t> es un lenguaje de alto nivel de programación interpretado cuya filosofía hace hincapié en la legibilidad de su código, se utiliza para desarrollar aplicaciones de todo tipo, ejemplos: </a:t>
            </a:r>
            <a:r>
              <a:rPr lang="es-ES" sz="1600" dirty="0" err="1">
                <a:solidFill>
                  <a:schemeClr val="accent4"/>
                </a:solidFill>
                <a:latin typeface="Fira Sans Condensed Light" panose="020B0604020202020204" charset="0"/>
                <a:cs typeface="Times New Roman" panose="02020603050405020304" pitchFamily="18" charset="0"/>
              </a:rPr>
              <a:t>Instagram</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Netflix</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Spotify</a:t>
            </a:r>
            <a:r>
              <a:rPr lang="es-ES" sz="1600" dirty="0">
                <a:solidFill>
                  <a:schemeClr val="accent4"/>
                </a:solidFill>
                <a:latin typeface="Fira Sans Condensed Light" panose="020B0604020202020204" charset="0"/>
                <a:cs typeface="Times New Roman" panose="02020603050405020304" pitchFamily="18" charset="0"/>
              </a:rPr>
              <a:t>, Panda 3D, entre otros.​ </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48132" name="Picture 4" descr="Los pickles de Python. Programación en Castellano."/>
          <p:cNvPicPr>
            <a:picLocks noChangeAspect="1" noChangeArrowheads="1"/>
          </p:cNvPicPr>
          <p:nvPr/>
        </p:nvPicPr>
        <p:blipFill>
          <a:blip r:embed="rId3"/>
          <a:srcRect/>
          <a:stretch>
            <a:fillRect/>
          </a:stretch>
        </p:blipFill>
        <p:spPr bwMode="auto">
          <a:xfrm>
            <a:off x="249723" y="2585545"/>
            <a:ext cx="4685635" cy="2032438"/>
          </a:xfrm>
          <a:prstGeom prst="rect">
            <a:avLst/>
          </a:prstGeom>
          <a:noFill/>
        </p:spPr>
      </p:pic>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xmlns="" id="{43B1F471-F3FB-E6B1-CCF7-A788406BC2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Python</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chemeClr val="bg1">
                    <a:lumMod val="60000"/>
                    <a:lumOff val="40000"/>
                  </a:schemeClr>
                </a:solidFill>
                <a:effectLst/>
                <a:uLnTx/>
                <a:uFillTx/>
                <a:latin typeface="Rajdhani"/>
                <a:ea typeface="Rajdhani"/>
                <a:cs typeface="Rajdhani"/>
                <a:sym typeface="Rajdhani"/>
              </a:rPr>
              <a:t>Interprete</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la versión más reciente de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python</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Ingresar a: https://www.python.org/</a:t>
            </a:r>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603;p42"/>
          <p:cNvSpPr txBox="1"/>
          <p:nvPr/>
        </p:nvSpPr>
        <p:spPr>
          <a:xfrm>
            <a:off x="423530" y="280707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Crear una carpeta en el escritorio</a:t>
            </a:r>
          </a:p>
          <a:p>
            <a:pPr algn="just"/>
            <a:r>
              <a:rPr lang="en-US" sz="1600" dirty="0" err="1">
                <a:solidFill>
                  <a:srgbClr val="F3F3F3"/>
                </a:solidFill>
                <a:latin typeface="Fira Sans Condensed Light"/>
                <a:ea typeface="Fira Sans Condensed Light"/>
                <a:cs typeface="Fira Sans Condensed Light"/>
                <a:sym typeface="Fira Sans Condensed Light"/>
              </a:rPr>
              <a:t>Nombre</a:t>
            </a:r>
            <a:r>
              <a:rPr lang="en-US" sz="1600" dirty="0">
                <a:solidFill>
                  <a:srgbClr val="F3F3F3"/>
                </a:solidFill>
                <a:latin typeface="Fira Sans Condensed Light"/>
                <a:ea typeface="Fira Sans Condensed Light"/>
                <a:cs typeface="Fira Sans Condensed Light"/>
                <a:sym typeface="Fira Sans Condensed Light"/>
              </a:rPr>
              <a:t> de la </a:t>
            </a:r>
            <a:r>
              <a:rPr lang="en-US" sz="1600" dirty="0" err="1">
                <a:solidFill>
                  <a:srgbClr val="F3F3F3"/>
                </a:solidFill>
                <a:latin typeface="Fira Sans Condensed Light"/>
                <a:ea typeface="Fira Sans Condensed Light"/>
                <a:cs typeface="Fira Sans Condensed Light"/>
                <a:sym typeface="Fira Sans Condensed Light"/>
              </a:rPr>
              <a:t>carpeta</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Proyecto</a:t>
            </a:r>
            <a:endParaRPr lang="es-ES" sz="1600" dirty="0">
              <a:solidFill>
                <a:srgbClr val="F3F3F3"/>
              </a:solidFill>
              <a:latin typeface="Fira Sans Condensed Light"/>
              <a:ea typeface="Fira Sans Condensed Light"/>
              <a:cs typeface="Fira Sans Condensed Light"/>
              <a:sym typeface="Fira Sans Condensed Light"/>
            </a:endParaRP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p>
        </p:txBody>
      </p:sp>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xmlns="" id="{35B5E8FF-9B55-8208-2002-0DA0C15EC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pic>
        <p:nvPicPr>
          <p:cNvPr id="48130" name="Picture 2" descr="Editor de código Visual Studio Code para el desarrollo web - Iván Andréi"/>
          <p:cNvPicPr>
            <a:picLocks noChangeAspect="1" noChangeArrowheads="1"/>
          </p:cNvPicPr>
          <p:nvPr/>
        </p:nvPicPr>
        <p:blipFill>
          <a:blip r:embed="rId3"/>
          <a:srcRect/>
          <a:stretch>
            <a:fillRect/>
          </a:stretch>
        </p:blipFill>
        <p:spPr bwMode="auto">
          <a:xfrm>
            <a:off x="583792" y="2449937"/>
            <a:ext cx="4072290" cy="2290229"/>
          </a:xfrm>
          <a:prstGeom prst="rect">
            <a:avLst/>
          </a:prstGeom>
          <a:noFill/>
        </p:spPr>
      </p:pic>
      <p:cxnSp>
        <p:nvCxnSpPr>
          <p:cNvPr id="18" name="Google Shape;258;p31"/>
          <p:cNvCxnSpPr/>
          <p:nvPr/>
        </p:nvCxnSpPr>
        <p:spPr>
          <a:xfrm rot="16200000" flipH="1">
            <a:off x="4067504" y="3573517"/>
            <a:ext cx="2196662" cy="1051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5444359" y="2402443"/>
            <a:ext cx="3520965" cy="230619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a:solidFill>
                  <a:schemeClr val="accent4"/>
                </a:solidFill>
                <a:latin typeface="Fira Sans Condensed Light" panose="020B0604020202020204" charset="0"/>
                <a:cs typeface="Times New Roman" panose="02020603050405020304" pitchFamily="18" charset="0"/>
              </a:rPr>
              <a:t>Es un editor de código fuente desarrollado por Microsoft para Windows, Linux, </a:t>
            </a:r>
            <a:r>
              <a:rPr lang="es-ES" sz="1600" dirty="0" err="1">
                <a:solidFill>
                  <a:schemeClr val="accent4"/>
                </a:solidFill>
                <a:latin typeface="Fira Sans Condensed Light" panose="020B0604020202020204" charset="0"/>
                <a:cs typeface="Times New Roman" panose="02020603050405020304" pitchFamily="18" charset="0"/>
              </a:rPr>
              <a:t>macOS</a:t>
            </a:r>
            <a:r>
              <a:rPr lang="es-ES" sz="1600" dirty="0">
                <a:solidFill>
                  <a:schemeClr val="accent4"/>
                </a:solidFill>
                <a:latin typeface="Fira Sans Condensed Light" panose="020B0604020202020204" charset="0"/>
                <a:cs typeface="Times New Roman" panose="02020603050405020304" pitchFamily="18" charset="0"/>
              </a:rPr>
              <a:t> y Web. Incluye soporte para la depuración, control integrado de </a:t>
            </a:r>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resaltado de sintaxis, finalización inteligente de código, fragmentos y refactorización de código.</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xmlns="" id="{A3C660F8-F53A-8453-4639-153323069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a:cxnSpLocks/>
          </p:cNvCxnSpPr>
          <p:nvPr/>
        </p:nvCxnSpPr>
        <p:spPr>
          <a:xfrm>
            <a:off x="4594711" y="1699846"/>
            <a:ext cx="0" cy="2039816"/>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noGrp="1"/>
          </p:cNvSpPr>
          <p:nvPr>
            <p:ph type="subTitle" idx="1"/>
          </p:nvPr>
        </p:nvSpPr>
        <p:spPr>
          <a:xfrm>
            <a:off x="4594711" y="1716157"/>
            <a:ext cx="3737113" cy="2274300"/>
          </a:xfrm>
          <a:prstGeom prst="rect">
            <a:avLst/>
          </a:prstGeom>
        </p:spPr>
        <p:txBody>
          <a:bodyPr spcFirstLastPara="1" wrap="square" lIns="91425" tIns="91425" rIns="91425" bIns="91425" anchor="ctr" anchorCtr="0">
            <a:noAutofit/>
          </a:bodyPr>
          <a:lstStyle/>
          <a:p>
            <a:pPr algn="l"/>
            <a:r>
              <a:rPr lang="es-ES" dirty="0"/>
              <a:t>     </a:t>
            </a:r>
          </a:p>
          <a:p>
            <a:pPr algn="l"/>
            <a:r>
              <a:rPr lang="es-ES" dirty="0"/>
              <a:t>     </a:t>
            </a:r>
            <a:r>
              <a:rPr lang="es-ES" b="1" dirty="0"/>
              <a:t>"El software nunca está completamente terminado, siempre puede mejorarse."</a:t>
            </a:r>
          </a:p>
          <a:p>
            <a:pPr algn="l"/>
            <a:r>
              <a:rPr lang="es-ES" dirty="0"/>
              <a:t>       </a:t>
            </a:r>
          </a:p>
          <a:p>
            <a:pPr algn="l"/>
            <a:r>
              <a:rPr lang="es-ES" dirty="0"/>
              <a:t>                                               –Craig </a:t>
            </a:r>
            <a:r>
              <a:rPr lang="es-ES" dirty="0" err="1"/>
              <a:t>Mundie</a:t>
            </a:r>
            <a:endParaRPr lang="es-ES" dirty="0"/>
          </a:p>
          <a:p>
            <a:pPr algn="l"/>
            <a:endParaRPr lang="es-ES" dirty="0"/>
          </a:p>
          <a:p>
            <a:pPr algn="l"/>
            <a:r>
              <a:rPr lang="es-ES" b="1" dirty="0"/>
              <a:t>     "Las pruebas no son una fase; son un proceso continuo durante todo el ciclo de vida del software."       </a:t>
            </a:r>
          </a:p>
          <a:p>
            <a:pPr algn="l"/>
            <a:r>
              <a:rPr lang="es-ES" dirty="0"/>
              <a:t>                                               –Martín </a:t>
            </a:r>
            <a:r>
              <a:rPr lang="es-ES" dirty="0" err="1"/>
              <a:t>LeBlanc</a:t>
            </a:r>
            <a:endParaRPr lang="es-ES" dirty="0"/>
          </a:p>
          <a:p>
            <a:pPr algn="l"/>
            <a:r>
              <a:rPr lang="es-ES" dirty="0"/>
              <a:t/>
            </a:r>
            <a:br>
              <a:rPr lang="es-ES" dirty="0"/>
            </a:br>
            <a:endParaRPr dirty="0"/>
          </a:p>
        </p:txBody>
      </p:sp>
      <p:pic>
        <p:nvPicPr>
          <p:cNvPr id="26626" name="Picture 2" descr="Reconocer los diferentes tipos de datos, indispensable en la era del Big  Data"/>
          <p:cNvPicPr>
            <a:picLocks noChangeAspect="1" noChangeArrowheads="1"/>
          </p:cNvPicPr>
          <p:nvPr/>
        </p:nvPicPr>
        <p:blipFill>
          <a:blip r:embed="rId3"/>
          <a:srcRect/>
          <a:stretch>
            <a:fillRect/>
          </a:stretch>
        </p:blipFill>
        <p:spPr bwMode="auto">
          <a:xfrm>
            <a:off x="433872" y="1396958"/>
            <a:ext cx="3805398" cy="2757599"/>
          </a:xfrm>
          <a:prstGeom prst="rect">
            <a:avLst/>
          </a:prstGeom>
          <a:noFill/>
        </p:spPr>
      </p:pic>
      <p:sp>
        <p:nvSpPr>
          <p:cNvPr id="8"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xmlns="" id="{D65EA074-15B0-6137-A4BF-F0353DE8EC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Ingresar a: https://code.visualstudio.com/</a:t>
            </a:r>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603;p42"/>
          <p:cNvSpPr txBox="1"/>
          <p:nvPr/>
        </p:nvSpPr>
        <p:spPr>
          <a:xfrm>
            <a:off x="423530" y="278605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Elegir la versión apropiada para mi sistema operativo</a:t>
            </a:r>
          </a:p>
        </p:txBody>
      </p:sp>
      <p:sp>
        <p:nvSpPr>
          <p:cNvPr id="10" name="Google Shape;1603;p42"/>
          <p:cNvSpPr txBox="1"/>
          <p:nvPr/>
        </p:nvSpPr>
        <p:spPr>
          <a:xfrm>
            <a:off x="428787" y="3274791"/>
            <a:ext cx="5467516" cy="66659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 Agrega atajo al escritorio</a:t>
            </a:r>
          </a:p>
        </p:txBody>
      </p:sp>
      <p:sp>
        <p:nvSpPr>
          <p:cNvPr id="11" name="Google Shape;1603;p42"/>
          <p:cNvSpPr txBox="1"/>
          <p:nvPr/>
        </p:nvSpPr>
        <p:spPr>
          <a:xfrm>
            <a:off x="444551" y="3763523"/>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 Correr el programa </a:t>
            </a:r>
          </a:p>
        </p:txBody>
      </p: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xmlns="" id="{5254B26E-F263-F3D5-636F-2E3414378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5">
          <a:extLst>
            <a:ext uri="{FF2B5EF4-FFF2-40B4-BE49-F238E27FC236}">
              <a16:creationId xmlns:a16="http://schemas.microsoft.com/office/drawing/2014/main" xmlns="" id="{E1FCD009-B2C0-4BA8-42AF-9673204A1F66}"/>
            </a:ext>
          </a:extLst>
        </p:cNvPr>
        <p:cNvGrpSpPr/>
        <p:nvPr/>
      </p:nvGrpSpPr>
      <p:grpSpPr>
        <a:xfrm>
          <a:off x="0" y="0"/>
          <a:ext cx="0" cy="0"/>
          <a:chOff x="0" y="0"/>
          <a:chExt cx="0" cy="0"/>
        </a:xfrm>
      </p:grpSpPr>
      <p:sp>
        <p:nvSpPr>
          <p:cNvPr id="646" name="Google Shape;646;p33">
            <a:extLst>
              <a:ext uri="{FF2B5EF4-FFF2-40B4-BE49-F238E27FC236}">
                <a16:creationId xmlns:a16="http://schemas.microsoft.com/office/drawing/2014/main" xmlns="" id="{FA607F41-30F1-B6DC-B364-3AB985596EA8}"/>
              </a:ext>
            </a:extLst>
          </p:cNvPr>
          <p:cNvSpPr txBox="1">
            <a:spLocks noGrp="1"/>
          </p:cNvSpPr>
          <p:nvPr>
            <p:ph type="title"/>
          </p:nvPr>
        </p:nvSpPr>
        <p:spPr>
          <a:xfrm>
            <a:off x="2015354" y="615012"/>
            <a:ext cx="5113291"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Repositorio del Grupo</a:t>
            </a:r>
            <a:endParaRPr dirty="0"/>
          </a:p>
        </p:txBody>
      </p:sp>
      <p:cxnSp>
        <p:nvCxnSpPr>
          <p:cNvPr id="8" name="Google Shape;137;p27">
            <a:extLst>
              <a:ext uri="{FF2B5EF4-FFF2-40B4-BE49-F238E27FC236}">
                <a16:creationId xmlns:a16="http://schemas.microsoft.com/office/drawing/2014/main" xmlns="" id="{D8CA9EB0-9DFA-5E24-92EC-D091171968E8}"/>
              </a:ext>
            </a:extLst>
          </p:cNvPr>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a:extLst>
              <a:ext uri="{FF2B5EF4-FFF2-40B4-BE49-F238E27FC236}">
                <a16:creationId xmlns:a16="http://schemas.microsoft.com/office/drawing/2014/main" xmlns="" id="{F0308D99-8ACE-DA75-B9D7-0305ED81CDA7}"/>
              </a:ext>
            </a:extLst>
          </p:cNvPr>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xmlns="" id="{F29B30DF-8DB0-8A8C-6E68-D3E405FAA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xmlns="" id="{465F0C7D-41D3-2546-154B-75B358996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603;p42">
            <a:extLst>
              <a:ext uri="{FF2B5EF4-FFF2-40B4-BE49-F238E27FC236}">
                <a16:creationId xmlns:a16="http://schemas.microsoft.com/office/drawing/2014/main" xmlns="" id="{9C36927F-9C28-7D31-B0A6-F07ABC36B964}"/>
              </a:ext>
            </a:extLst>
          </p:cNvPr>
          <p:cNvSpPr txBox="1"/>
          <p:nvPr/>
        </p:nvSpPr>
        <p:spPr>
          <a:xfrm>
            <a:off x="1168255" y="2555672"/>
            <a:ext cx="7187913" cy="772128"/>
          </a:xfrm>
          <a:prstGeom prst="rect">
            <a:avLst/>
          </a:prstGeom>
          <a:noFill/>
          <a:ln>
            <a:noFill/>
          </a:ln>
        </p:spPr>
        <p:txBody>
          <a:bodyPr spcFirstLastPara="1" wrap="square" lIns="91425" tIns="182875" rIns="91425" bIns="0" anchor="t" anchorCtr="0">
            <a:noAutofit/>
          </a:bodyPr>
          <a:lstStyle/>
          <a:p>
            <a:pPr algn="just"/>
            <a:r>
              <a:rPr lang="en-US" sz="2400" b="1" dirty="0">
                <a:solidFill>
                  <a:schemeClr val="tx2"/>
                </a:solidFill>
                <a:latin typeface="Fira Sans Condensed Light" panose="020B0604020202020204" charset="0"/>
                <a:cs typeface="Times New Roman" panose="02020603050405020304" pitchFamily="18" charset="0"/>
              </a:rPr>
              <a:t>https://github.com/freddy-7777/Primavera-2026.git</a:t>
            </a:r>
            <a:endParaRPr lang="en-US" sz="2400" b="1" dirty="0">
              <a:solidFill>
                <a:schemeClr val="tx2"/>
              </a:solidFill>
              <a:latin typeface="Fira Sans Condensed Light" panose="020B0604020202020204" charset="0"/>
              <a:cs typeface="Times New Roman" panose="02020603050405020304" pitchFamily="18" charset="0"/>
            </a:endParaRPr>
          </a:p>
          <a:p>
            <a:pPr algn="just"/>
            <a:endParaRPr lang="en-US" sz="24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24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24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24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24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2400" b="1" dirty="0">
              <a:solidFill>
                <a:schemeClr val="tx2"/>
              </a:solidFill>
              <a:latin typeface="Fira Sans Condensed Light" panose="020B0604020202020204" charset="0"/>
              <a:cs typeface="Times New Roman" panose="02020603050405020304" pitchFamily="18" charset="0"/>
            </a:endParaRPr>
          </a:p>
        </p:txBody>
      </p:sp>
    </p:spTree>
    <p:extLst>
      <p:ext uri="{BB962C8B-B14F-4D97-AF65-F5344CB8AC3E}">
        <p14:creationId xmlns:p14="http://schemas.microsoft.com/office/powerpoint/2010/main" val="3143589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1" name="Google Shape;1603;p42"/>
          <p:cNvSpPr txBox="1"/>
          <p:nvPr/>
        </p:nvSpPr>
        <p:spPr>
          <a:xfrm>
            <a:off x="2005338" y="1970033"/>
            <a:ext cx="5967741" cy="1382767"/>
          </a:xfrm>
          <a:prstGeom prst="rect">
            <a:avLst/>
          </a:prstGeom>
          <a:noFill/>
          <a:ln>
            <a:noFill/>
          </a:ln>
        </p:spPr>
        <p:txBody>
          <a:bodyPr spcFirstLastPara="1" wrap="square" lIns="91425" tIns="182875" rIns="91425" bIns="0" anchor="t" anchorCtr="0">
            <a:noAutofit/>
          </a:bodyPr>
          <a:lstStyle/>
          <a:p>
            <a:pPr algn="just"/>
            <a:r>
              <a:rPr lang="es-MX" sz="1600" dirty="0">
                <a:solidFill>
                  <a:schemeClr val="accent4"/>
                </a:solidFill>
                <a:latin typeface="Fira Sans Condensed Light" panose="020B0604020202020204" charset="0"/>
                <a:cs typeface="Times New Roman" panose="02020603050405020304" pitchFamily="18" charset="0"/>
              </a:rPr>
              <a:t>Implementar una </a:t>
            </a:r>
            <a:r>
              <a:rPr lang="es-MX" sz="1600" b="1" dirty="0">
                <a:solidFill>
                  <a:schemeClr val="accent4"/>
                </a:solidFill>
                <a:latin typeface="Fira Sans Condensed Light" panose="020B0604020202020204" charset="0"/>
                <a:cs typeface="Times New Roman" panose="02020603050405020304" pitchFamily="18" charset="0"/>
              </a:rPr>
              <a:t>plataforma tecnológica tangible </a:t>
            </a:r>
            <a:r>
              <a:rPr lang="es-MX" sz="1600" dirty="0">
                <a:solidFill>
                  <a:schemeClr val="accent4"/>
                </a:solidFill>
                <a:latin typeface="Fira Sans Condensed Light" panose="020B0604020202020204" charset="0"/>
                <a:cs typeface="Times New Roman" panose="02020603050405020304" pitchFamily="18" charset="0"/>
              </a:rPr>
              <a:t>integrada </a:t>
            </a:r>
            <a:r>
              <a:rPr lang="es-MX" sz="1600" dirty="0" smtClean="0">
                <a:solidFill>
                  <a:schemeClr val="accent4"/>
                </a:solidFill>
                <a:latin typeface="Fira Sans Condensed Light" panose="020B0604020202020204" charset="0"/>
                <a:cs typeface="Times New Roman" panose="02020603050405020304" pitchFamily="18" charset="0"/>
              </a:rPr>
              <a:t>por un mando físico y </a:t>
            </a:r>
            <a:r>
              <a:rPr lang="es-MX" sz="1600" dirty="0">
                <a:solidFill>
                  <a:schemeClr val="accent4"/>
                </a:solidFill>
                <a:latin typeface="Fira Sans Condensed Light" panose="020B0604020202020204" charset="0"/>
                <a:cs typeface="Times New Roman" panose="02020603050405020304" pitchFamily="18" charset="0"/>
              </a:rPr>
              <a:t>una interfaz gráfica </a:t>
            </a:r>
            <a:r>
              <a:rPr lang="es-MX" sz="1600" dirty="0" smtClean="0">
                <a:solidFill>
                  <a:schemeClr val="accent4"/>
                </a:solidFill>
                <a:latin typeface="Fira Sans Condensed Light" panose="020B0604020202020204" charset="0"/>
                <a:cs typeface="Times New Roman" panose="02020603050405020304" pitchFamily="18" charset="0"/>
              </a:rPr>
              <a:t>interactiva, aplicar su uso durante </a:t>
            </a:r>
            <a:r>
              <a:rPr lang="es-MX" sz="1600" dirty="0">
                <a:solidFill>
                  <a:schemeClr val="accent4"/>
                </a:solidFill>
                <a:latin typeface="Fira Sans Condensed Light" panose="020B0604020202020204" charset="0"/>
                <a:cs typeface="Times New Roman" panose="02020603050405020304" pitchFamily="18" charset="0"/>
              </a:rPr>
              <a:t>una intervención educativa en los niveles medio superior y superior, en diversas áreas del conocimiento como inglés, matemáticas, programación y otras disciplinas, con el propósito de fortalecer el proceso de </a:t>
            </a:r>
            <a:r>
              <a:rPr lang="es-MX" sz="1600" dirty="0" smtClean="0">
                <a:solidFill>
                  <a:schemeClr val="accent4"/>
                </a:solidFill>
                <a:latin typeface="Fira Sans Condensed Light" panose="020B0604020202020204" charset="0"/>
                <a:cs typeface="Times New Roman" panose="02020603050405020304" pitchFamily="18" charset="0"/>
              </a:rPr>
              <a:t>enseñanza–aprendizaje. Finalmente </a:t>
            </a:r>
            <a:r>
              <a:rPr lang="es-MX" sz="1600" dirty="0">
                <a:solidFill>
                  <a:schemeClr val="accent4"/>
                </a:solidFill>
                <a:latin typeface="Fira Sans Condensed Light" panose="020B0604020202020204" charset="0"/>
                <a:cs typeface="Times New Roman" panose="02020603050405020304" pitchFamily="18" charset="0"/>
              </a:rPr>
              <a:t>medir el impacto de su uso en el desempeño académico, la comprensión de contenidos y la participación activa de los estudiantes.</a:t>
            </a:r>
            <a:endParaRPr lang="es-ES" sz="1600" dirty="0">
              <a:solidFill>
                <a:schemeClr val="accent4"/>
              </a:solidFill>
              <a:latin typeface="Fira Sans Condensed Light" panose="020B0604020202020204" charset="0"/>
              <a:cs typeface="Times New Roman" panose="02020603050405020304" pitchFamily="18" charset="0"/>
            </a:endParaRPr>
          </a:p>
        </p:txBody>
      </p:sp>
      <p:sp>
        <p:nvSpPr>
          <p:cNvPr id="34" name="Google Shape;1711;p42"/>
          <p:cNvSpPr txBox="1"/>
          <p:nvPr/>
        </p:nvSpPr>
        <p:spPr>
          <a:xfrm>
            <a:off x="2076925" y="1684270"/>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smtClean="0">
                <a:solidFill>
                  <a:srgbClr val="F3F3F3"/>
                </a:solidFill>
                <a:latin typeface="Rajdhani"/>
                <a:ea typeface="Rajdhani"/>
                <a:cs typeface="Rajdhani"/>
                <a:sym typeface="Rajdhani"/>
              </a:rPr>
              <a:t>Objetivo </a:t>
            </a:r>
            <a:r>
              <a:rPr lang="es-ES" sz="2200" b="1" dirty="0">
                <a:solidFill>
                  <a:srgbClr val="F3F3F3"/>
                </a:solidFill>
                <a:latin typeface="Rajdhani"/>
                <a:ea typeface="Rajdhani"/>
                <a:cs typeface="Rajdhani"/>
                <a:sym typeface="Rajdhani"/>
              </a:rPr>
              <a:t>principal del </a:t>
            </a:r>
            <a:r>
              <a:rPr lang="es-ES" sz="2200" b="1" dirty="0" smtClean="0">
                <a:solidFill>
                  <a:srgbClr val="F3F3F3"/>
                </a:solidFill>
                <a:latin typeface="Rajdhani"/>
                <a:ea typeface="Rajdhani"/>
                <a:cs typeface="Rajdhani"/>
                <a:sym typeface="Rajdhani"/>
              </a:rPr>
              <a:t>proyecto</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p:cNvPicPr>
            <a:picLocks noChangeAspect="1" noChangeArrowheads="1"/>
          </p:cNvPicPr>
          <p:nvPr/>
        </p:nvPicPr>
        <p:blipFill>
          <a:blip r:embed="rId3"/>
          <a:srcRect b="4570"/>
          <a:stretch>
            <a:fillRect/>
          </a:stretch>
        </p:blipFill>
        <p:spPr bwMode="auto">
          <a:xfrm>
            <a:off x="884583" y="1794008"/>
            <a:ext cx="958465" cy="914664"/>
          </a:xfrm>
          <a:prstGeom prst="rect">
            <a:avLst/>
          </a:prstGeom>
          <a:noFill/>
        </p:spPr>
      </p:pic>
      <p:sp>
        <p:nvSpPr>
          <p:cNvPr id="7"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xmlns="" id="{43F9AE0A-7BDA-98DD-1D28-022CA11A9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12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1" name="Google Shape;1603;p42"/>
          <p:cNvSpPr txBox="1"/>
          <p:nvPr/>
        </p:nvSpPr>
        <p:spPr>
          <a:xfrm>
            <a:off x="2005338" y="1970033"/>
            <a:ext cx="5967741" cy="1382767"/>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Al finalizar el </a:t>
            </a:r>
            <a:r>
              <a:rPr lang="es-ES" sz="1600" dirty="0" smtClean="0">
                <a:solidFill>
                  <a:schemeClr val="accent4"/>
                </a:solidFill>
                <a:latin typeface="Fira Sans Condensed Light" panose="020B0604020202020204" charset="0"/>
                <a:cs typeface="Times New Roman" panose="02020603050405020304" pitchFamily="18" charset="0"/>
              </a:rPr>
              <a:t>proyecto</a:t>
            </a:r>
            <a:r>
              <a:rPr lang="es-ES" sz="1600" dirty="0" smtClean="0">
                <a:solidFill>
                  <a:schemeClr val="accent4"/>
                </a:solidFill>
                <a:latin typeface="Fira Sans Condensed Light" panose="020B0604020202020204" charset="0"/>
                <a:cs typeface="Times New Roman" panose="02020603050405020304" pitchFamily="18" charset="0"/>
              </a:rPr>
              <a:t>, </a:t>
            </a:r>
            <a:r>
              <a:rPr lang="es-ES" sz="1600" dirty="0">
                <a:solidFill>
                  <a:schemeClr val="accent4"/>
                </a:solidFill>
                <a:latin typeface="Fira Sans Condensed Light" panose="020B0604020202020204" charset="0"/>
                <a:cs typeface="Times New Roman" panose="02020603050405020304" pitchFamily="18" charset="0"/>
              </a:rPr>
              <a:t>el alumno será capaz de </a:t>
            </a:r>
            <a:r>
              <a:rPr lang="es-MX" sz="1600" dirty="0">
                <a:solidFill>
                  <a:schemeClr val="accent4"/>
                </a:solidFill>
                <a:latin typeface="Fira Sans Condensed Light" panose="020B0604020202020204" charset="0"/>
                <a:cs typeface="Times New Roman" panose="02020603050405020304" pitchFamily="18" charset="0"/>
              </a:rPr>
              <a:t>desarrollar las competencias necesarias para </a:t>
            </a:r>
            <a:r>
              <a:rPr lang="es-MX" sz="1600" dirty="0" smtClean="0">
                <a:solidFill>
                  <a:schemeClr val="accent4"/>
                </a:solidFill>
                <a:latin typeface="Fira Sans Condensed Light" panose="020B0604020202020204" charset="0"/>
                <a:cs typeface="Times New Roman" panose="02020603050405020304" pitchFamily="18" charset="0"/>
              </a:rPr>
              <a:t>diseñar, </a:t>
            </a:r>
            <a:r>
              <a:rPr lang="es-MX" sz="1600" dirty="0">
                <a:solidFill>
                  <a:schemeClr val="accent4"/>
                </a:solidFill>
                <a:latin typeface="Fira Sans Condensed Light" panose="020B0604020202020204" charset="0"/>
                <a:cs typeface="Times New Roman" panose="02020603050405020304" pitchFamily="18" charset="0"/>
              </a:rPr>
              <a:t>implementar y mantener plataformas tecnológicas, aplicando principios de programación, arquitectura de software y uso de herramientas tecnológicas, con el fin de crear soluciones digitales eficientes, seguras y orientadas a las necesidades del usuario</a:t>
            </a:r>
            <a:r>
              <a:rPr lang="es-MX" sz="1600" dirty="0" smtClean="0">
                <a:solidFill>
                  <a:schemeClr val="accent4"/>
                </a:solidFill>
                <a:latin typeface="Fira Sans Condensed Light" panose="020B0604020202020204" charset="0"/>
                <a:cs typeface="Times New Roman" panose="02020603050405020304" pitchFamily="18" charset="0"/>
              </a:rPr>
              <a:t>.</a:t>
            </a:r>
            <a:endParaRPr lang="es-ES" sz="1600" dirty="0">
              <a:solidFill>
                <a:schemeClr val="accent4"/>
              </a:solidFill>
              <a:latin typeface="Fira Sans Condensed Light" panose="020B0604020202020204" charset="0"/>
              <a:cs typeface="Times New Roman" panose="02020603050405020304" pitchFamily="18" charset="0"/>
            </a:endParaRPr>
          </a:p>
        </p:txBody>
      </p:sp>
      <p:sp>
        <p:nvSpPr>
          <p:cNvPr id="34" name="Google Shape;1711;p42"/>
          <p:cNvSpPr txBox="1"/>
          <p:nvPr/>
        </p:nvSpPr>
        <p:spPr>
          <a:xfrm>
            <a:off x="2076925" y="1684270"/>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smtClean="0">
                <a:solidFill>
                  <a:srgbClr val="F3F3F3"/>
                </a:solidFill>
                <a:latin typeface="Rajdhani"/>
                <a:ea typeface="Rajdhani"/>
                <a:cs typeface="Rajdhani"/>
                <a:sym typeface="Rajdhani"/>
              </a:rPr>
              <a:t>Aprendizajes y Habilidades adquiridas</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p:cNvPicPr>
            <a:picLocks noChangeAspect="1" noChangeArrowheads="1"/>
          </p:cNvPicPr>
          <p:nvPr/>
        </p:nvPicPr>
        <p:blipFill>
          <a:blip r:embed="rId3"/>
          <a:srcRect b="4570"/>
          <a:stretch>
            <a:fillRect/>
          </a:stretch>
        </p:blipFill>
        <p:spPr bwMode="auto">
          <a:xfrm>
            <a:off x="884583" y="1794008"/>
            <a:ext cx="958465" cy="914664"/>
          </a:xfrm>
          <a:prstGeom prst="rect">
            <a:avLst/>
          </a:prstGeom>
          <a:noFill/>
        </p:spPr>
      </p:pic>
      <p:sp>
        <p:nvSpPr>
          <p:cNvPr id="7"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xmlns="" id="{43F9AE0A-7BDA-98DD-1D28-022CA11A9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939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1">
          <a:extLst>
            <a:ext uri="{FF2B5EF4-FFF2-40B4-BE49-F238E27FC236}">
              <a16:creationId xmlns:a16="http://schemas.microsoft.com/office/drawing/2014/main" xmlns="" id="{FEB9C2D6-1BA9-D5E7-536B-75EA17EC43DF}"/>
            </a:ext>
          </a:extLst>
        </p:cNvPr>
        <p:cNvGrpSpPr/>
        <p:nvPr/>
      </p:nvGrpSpPr>
      <p:grpSpPr>
        <a:xfrm>
          <a:off x="0" y="0"/>
          <a:ext cx="0" cy="0"/>
          <a:chOff x="0" y="0"/>
          <a:chExt cx="0" cy="0"/>
        </a:xfrm>
      </p:grpSpPr>
      <p:sp>
        <p:nvSpPr>
          <p:cNvPr id="11" name="Google Shape;1603;p42">
            <a:extLst>
              <a:ext uri="{FF2B5EF4-FFF2-40B4-BE49-F238E27FC236}">
                <a16:creationId xmlns:a16="http://schemas.microsoft.com/office/drawing/2014/main" xmlns="" id="{B81BA54F-AD8E-015B-BC44-B9E3F11E4A13}"/>
              </a:ext>
            </a:extLst>
          </p:cNvPr>
          <p:cNvSpPr txBox="1"/>
          <p:nvPr/>
        </p:nvSpPr>
        <p:spPr>
          <a:xfrm>
            <a:off x="2005338" y="1436622"/>
            <a:ext cx="5967741" cy="1382767"/>
          </a:xfrm>
          <a:prstGeom prst="rect">
            <a:avLst/>
          </a:prstGeom>
          <a:noFill/>
          <a:ln>
            <a:noFill/>
          </a:ln>
        </p:spPr>
        <p:txBody>
          <a:bodyPr spcFirstLastPara="1" wrap="square" lIns="91425" tIns="182875" rIns="91425" bIns="0" anchor="t" anchorCtr="0">
            <a:noAutofit/>
          </a:bodyPr>
          <a:lstStyle/>
          <a:p>
            <a:pPr algn="just"/>
            <a:r>
              <a:rPr lang="es-MX" sz="1600" dirty="0">
                <a:solidFill>
                  <a:schemeClr val="accent4"/>
                </a:solidFill>
                <a:latin typeface="Fira Sans Condensed Light" panose="020B0604020202020204" charset="0"/>
                <a:cs typeface="Times New Roman" panose="02020603050405020304" pitchFamily="18" charset="0"/>
              </a:rPr>
              <a:t>El desarrollo de </a:t>
            </a:r>
            <a:r>
              <a:rPr lang="es-MX" sz="1600" b="1" dirty="0">
                <a:solidFill>
                  <a:schemeClr val="tx2"/>
                </a:solidFill>
                <a:latin typeface="Fira Sans Condensed Light" panose="020B0604020202020204" charset="0"/>
                <a:cs typeface="Times New Roman" panose="02020603050405020304" pitchFamily="18" charset="0"/>
              </a:rPr>
              <a:t>plataformas tecnológicas tangibles </a:t>
            </a:r>
            <a:r>
              <a:rPr lang="es-MX" sz="1600" dirty="0">
                <a:solidFill>
                  <a:schemeClr val="accent4"/>
                </a:solidFill>
                <a:latin typeface="Fira Sans Condensed Light" panose="020B0604020202020204" charset="0"/>
                <a:cs typeface="Times New Roman" panose="02020603050405020304" pitchFamily="18" charset="0"/>
              </a:rPr>
              <a:t>es fundamental en la formación de los estudiantes, ya que permite integrar conocimientos teóricos y prácticos mediante la creación de soluciones reales que combinan hardware y software. Estas plataformas facilitan el aprendizaje activo, el pensamiento lógico y la resolución de problemas, al tiempo que fortalecen habilidades técnicas, creativas y colaborativas. Además, responden a las demandas actuales del entorno tecnológico y productivo, donde se requiere personal capaz de diseñar, construir y mantener sistemas funcionales aplicables a contextos educativos, industriales y sociales. De esta manera, el curso contribuye a preparar a los estudiantes para enfrentar los retos tecnológicos del presente y del futuro</a:t>
            </a:r>
            <a:r>
              <a:rPr lang="es-MX" sz="1600" dirty="0" smtClean="0">
                <a:solidFill>
                  <a:schemeClr val="accent4"/>
                </a:solidFill>
                <a:latin typeface="Fira Sans Condensed Light" panose="020B0604020202020204" charset="0"/>
                <a:cs typeface="Times New Roman" panose="02020603050405020304" pitchFamily="18" charset="0"/>
              </a:rPr>
              <a:t>.</a:t>
            </a:r>
            <a:endParaRPr lang="es-ES" sz="1600" dirty="0">
              <a:solidFill>
                <a:schemeClr val="accent4"/>
              </a:solidFill>
              <a:latin typeface="Fira Sans Condensed Light" panose="020B0604020202020204" charset="0"/>
              <a:cs typeface="Times New Roman" panose="02020603050405020304" pitchFamily="18" charset="0"/>
            </a:endParaRPr>
          </a:p>
        </p:txBody>
      </p:sp>
      <p:sp>
        <p:nvSpPr>
          <p:cNvPr id="34" name="Google Shape;1711;p42">
            <a:extLst>
              <a:ext uri="{FF2B5EF4-FFF2-40B4-BE49-F238E27FC236}">
                <a16:creationId xmlns:a16="http://schemas.microsoft.com/office/drawing/2014/main" xmlns="" id="{65EA685B-41E3-B13E-905B-95F56B261CB7}"/>
              </a:ext>
            </a:extLst>
          </p:cNvPr>
          <p:cNvSpPr txBox="1"/>
          <p:nvPr/>
        </p:nvSpPr>
        <p:spPr>
          <a:xfrm>
            <a:off x="2076925" y="1150859"/>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Justificación</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a:extLst>
              <a:ext uri="{FF2B5EF4-FFF2-40B4-BE49-F238E27FC236}">
                <a16:creationId xmlns:a16="http://schemas.microsoft.com/office/drawing/2014/main" xmlns="" id="{96BA0F10-DF22-D613-AC0E-A334B65C7A84}"/>
              </a:ext>
            </a:extLst>
          </p:cNvPr>
          <p:cNvPicPr>
            <a:picLocks noChangeAspect="1" noChangeArrowheads="1"/>
          </p:cNvPicPr>
          <p:nvPr/>
        </p:nvPicPr>
        <p:blipFill>
          <a:blip r:embed="rId3"/>
          <a:srcRect b="4570"/>
          <a:stretch>
            <a:fillRect/>
          </a:stretch>
        </p:blipFill>
        <p:spPr bwMode="auto">
          <a:xfrm>
            <a:off x="884583" y="1260597"/>
            <a:ext cx="958465" cy="914664"/>
          </a:xfrm>
          <a:prstGeom prst="rect">
            <a:avLst/>
          </a:prstGeom>
          <a:noFill/>
        </p:spPr>
      </p:pic>
      <p:sp>
        <p:nvSpPr>
          <p:cNvPr id="7" name="Google Shape;136;p27">
            <a:extLst>
              <a:ext uri="{FF2B5EF4-FFF2-40B4-BE49-F238E27FC236}">
                <a16:creationId xmlns:a16="http://schemas.microsoft.com/office/drawing/2014/main" xmlns="" id="{582F3B3E-7400-1EB4-A193-18E790724612}"/>
              </a:ext>
            </a:extLst>
          </p:cNvPr>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xmlns="" id="{556DEAD0-FB43-83AC-AE6A-6371294702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92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1" name="Google Shape;1603;p42"/>
          <p:cNvSpPr txBox="1"/>
          <p:nvPr/>
        </p:nvSpPr>
        <p:spPr>
          <a:xfrm>
            <a:off x="2005338" y="1761314"/>
            <a:ext cx="6833862" cy="882497"/>
          </a:xfrm>
          <a:prstGeom prst="rect">
            <a:avLst/>
          </a:prstGeom>
          <a:noFill/>
          <a:ln>
            <a:noFill/>
          </a:ln>
        </p:spPr>
        <p:txBody>
          <a:bodyPr spcFirstLastPara="1" wrap="square" lIns="91425" tIns="182875" rIns="91425" bIns="0" anchor="t" anchorCtr="0">
            <a:noAutofit/>
          </a:bodyPr>
          <a:lstStyle/>
          <a:p>
            <a:pPr algn="just"/>
            <a:r>
              <a:rPr lang="es-MX" sz="1600" dirty="0">
                <a:solidFill>
                  <a:schemeClr val="accent4"/>
                </a:solidFill>
                <a:latin typeface="Fira Sans Condensed Light" panose="020B0604020202020204" charset="0"/>
                <a:cs typeface="Times New Roman" panose="02020603050405020304" pitchFamily="18" charset="0"/>
              </a:rPr>
              <a:t>Diseñar y </a:t>
            </a:r>
            <a:r>
              <a:rPr lang="es-MX" sz="1600" b="1" dirty="0">
                <a:solidFill>
                  <a:schemeClr val="accent4"/>
                </a:solidFill>
                <a:latin typeface="Fira Sans Condensed Light" panose="020B0604020202020204" charset="0"/>
                <a:cs typeface="Times New Roman" panose="02020603050405020304" pitchFamily="18" charset="0"/>
              </a:rPr>
              <a:t>desarrollar una plataforma tecnológica tangible </a:t>
            </a:r>
            <a:r>
              <a:rPr lang="es-MX" sz="1600" dirty="0" smtClean="0">
                <a:solidFill>
                  <a:schemeClr val="accent4"/>
                </a:solidFill>
                <a:latin typeface="Fira Sans Condensed Light" panose="020B0604020202020204" charset="0"/>
                <a:cs typeface="Times New Roman" panose="02020603050405020304" pitchFamily="18" charset="0"/>
              </a:rPr>
              <a:t>integrada por un componente de hardware (Mando físico) y un componente de software (interfaz </a:t>
            </a:r>
            <a:r>
              <a:rPr lang="es-MX" sz="1600" dirty="0">
                <a:solidFill>
                  <a:schemeClr val="accent4"/>
                </a:solidFill>
                <a:latin typeface="Fira Sans Condensed Light" panose="020B0604020202020204" charset="0"/>
                <a:cs typeface="Times New Roman" panose="02020603050405020304" pitchFamily="18" charset="0"/>
              </a:rPr>
              <a:t>gráfica </a:t>
            </a:r>
            <a:r>
              <a:rPr lang="es-MX" sz="1600" dirty="0" smtClean="0">
                <a:solidFill>
                  <a:schemeClr val="accent4"/>
                </a:solidFill>
                <a:latin typeface="Fira Sans Condensed Light" panose="020B0604020202020204" charset="0"/>
                <a:cs typeface="Times New Roman" panose="02020603050405020304" pitchFamily="18" charset="0"/>
              </a:rPr>
              <a:t>interactiva), </a:t>
            </a:r>
            <a:r>
              <a:rPr lang="es-MX" sz="1600" dirty="0">
                <a:solidFill>
                  <a:schemeClr val="accent4"/>
                </a:solidFill>
                <a:latin typeface="Fira Sans Condensed Light" panose="020B0604020202020204" charset="0"/>
                <a:cs typeface="Times New Roman" panose="02020603050405020304" pitchFamily="18" charset="0"/>
              </a:rPr>
              <a:t>orientada al apoyo del aprendizaje en un área específica del conocimiento.</a:t>
            </a:r>
            <a:endParaRPr lang="es-ES" dirty="0">
              <a:solidFill>
                <a:srgbClr val="F3F3F3"/>
              </a:solidFill>
              <a:latin typeface="Fira Sans Condensed Light"/>
              <a:ea typeface="Fira Sans Condensed Light"/>
              <a:cs typeface="Fira Sans Condensed Light"/>
              <a:sym typeface="Fira Sans Condensed Light"/>
            </a:endParaRPr>
          </a:p>
        </p:txBody>
      </p:sp>
      <p:sp>
        <p:nvSpPr>
          <p:cNvPr id="34" name="Google Shape;1711;p42"/>
          <p:cNvSpPr txBox="1"/>
          <p:nvPr/>
        </p:nvSpPr>
        <p:spPr>
          <a:xfrm>
            <a:off x="2076925" y="1415917"/>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Objetivos particulares del </a:t>
            </a:r>
            <a:r>
              <a:rPr lang="es-ES" sz="2200" b="1" dirty="0" smtClean="0">
                <a:solidFill>
                  <a:srgbClr val="F3F3F3"/>
                </a:solidFill>
                <a:latin typeface="Rajdhani"/>
                <a:ea typeface="Rajdhani"/>
                <a:cs typeface="Rajdhani"/>
                <a:sym typeface="Rajdhani"/>
              </a:rPr>
              <a:t>proyecto</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p:cNvPicPr>
            <a:picLocks noChangeAspect="1" noChangeArrowheads="1"/>
          </p:cNvPicPr>
          <p:nvPr/>
        </p:nvPicPr>
        <p:blipFill>
          <a:blip r:embed="rId3"/>
          <a:srcRect b="4570"/>
          <a:stretch>
            <a:fillRect/>
          </a:stretch>
        </p:blipFill>
        <p:spPr bwMode="auto">
          <a:xfrm>
            <a:off x="1302027" y="1962976"/>
            <a:ext cx="557213" cy="531749"/>
          </a:xfrm>
          <a:prstGeom prst="rect">
            <a:avLst/>
          </a:prstGeom>
          <a:noFill/>
        </p:spPr>
      </p:pic>
      <p:sp>
        <p:nvSpPr>
          <p:cNvPr id="6" name="Google Shape;1603;p42"/>
          <p:cNvSpPr txBox="1"/>
          <p:nvPr/>
        </p:nvSpPr>
        <p:spPr>
          <a:xfrm>
            <a:off x="2038469" y="3210385"/>
            <a:ext cx="6800731" cy="882497"/>
          </a:xfrm>
          <a:prstGeom prst="rect">
            <a:avLst/>
          </a:prstGeom>
          <a:noFill/>
          <a:ln>
            <a:noFill/>
          </a:ln>
        </p:spPr>
        <p:txBody>
          <a:bodyPr spcFirstLastPara="1" wrap="square" lIns="91425" tIns="182875" rIns="91425" bIns="0" anchor="t" anchorCtr="0">
            <a:noAutofit/>
          </a:bodyPr>
          <a:lstStyle/>
          <a:p>
            <a:pPr algn="just"/>
            <a:r>
              <a:rPr lang="es-MX" sz="1600" b="1" dirty="0">
                <a:solidFill>
                  <a:schemeClr val="accent4"/>
                </a:solidFill>
                <a:latin typeface="Fira Sans Condensed Light" panose="020B0604020202020204" charset="0"/>
                <a:cs typeface="Times New Roman" panose="02020603050405020304" pitchFamily="18" charset="0"/>
              </a:rPr>
              <a:t>Realizar la aplicación de  uso de la plataforma tecnológica </a:t>
            </a:r>
            <a:r>
              <a:rPr lang="es-MX" sz="1600" dirty="0">
                <a:solidFill>
                  <a:schemeClr val="accent4"/>
                </a:solidFill>
                <a:latin typeface="Fira Sans Condensed Light" panose="020B0604020202020204" charset="0"/>
                <a:cs typeface="Times New Roman" panose="02020603050405020304" pitchFamily="18" charset="0"/>
              </a:rPr>
              <a:t>tangible en una intervención educativa con  estudiantes de los niveles medio superior y superior, de acuerdo con los contenidos y necesidades de la asignatura correspondiente.</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7" name="Picture 2" descr="Idea y objetivo concepto | Vector Premium"/>
          <p:cNvPicPr>
            <a:picLocks noChangeAspect="1" noChangeArrowheads="1"/>
          </p:cNvPicPr>
          <p:nvPr/>
        </p:nvPicPr>
        <p:blipFill>
          <a:blip r:embed="rId3"/>
          <a:srcRect b="4570"/>
          <a:stretch>
            <a:fillRect/>
          </a:stretch>
        </p:blipFill>
        <p:spPr bwMode="auto">
          <a:xfrm>
            <a:off x="1325218" y="3362351"/>
            <a:ext cx="557213" cy="531749"/>
          </a:xfrm>
          <a:prstGeom prst="rect">
            <a:avLst/>
          </a:prstGeom>
          <a:noFill/>
        </p:spPr>
      </p:pic>
      <p:sp>
        <p:nvSpPr>
          <p:cNvPr id="12"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r>
              <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r>
            <a:br>
              <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xmlns="" id="{A94EDA56-FDA6-FD74-325A-0839A06DC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12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1">
          <a:extLst>
            <a:ext uri="{FF2B5EF4-FFF2-40B4-BE49-F238E27FC236}">
              <a16:creationId xmlns:a16="http://schemas.microsoft.com/office/drawing/2014/main" xmlns="" id="{9D42BAD0-7B8B-453C-0D32-F4743504AF4F}"/>
            </a:ext>
          </a:extLst>
        </p:cNvPr>
        <p:cNvGrpSpPr/>
        <p:nvPr/>
      </p:nvGrpSpPr>
      <p:grpSpPr>
        <a:xfrm>
          <a:off x="0" y="0"/>
          <a:ext cx="0" cy="0"/>
          <a:chOff x="0" y="0"/>
          <a:chExt cx="0" cy="0"/>
        </a:xfrm>
      </p:grpSpPr>
      <p:sp>
        <p:nvSpPr>
          <p:cNvPr id="11" name="Google Shape;1603;p42">
            <a:extLst>
              <a:ext uri="{FF2B5EF4-FFF2-40B4-BE49-F238E27FC236}">
                <a16:creationId xmlns:a16="http://schemas.microsoft.com/office/drawing/2014/main" xmlns="" id="{61769236-1CD0-4ECA-10BA-A4453D1FD59D}"/>
              </a:ext>
            </a:extLst>
          </p:cNvPr>
          <p:cNvSpPr txBox="1"/>
          <p:nvPr/>
        </p:nvSpPr>
        <p:spPr>
          <a:xfrm>
            <a:off x="2005338" y="1761314"/>
            <a:ext cx="5967741" cy="882497"/>
          </a:xfrm>
          <a:prstGeom prst="rect">
            <a:avLst/>
          </a:prstGeom>
          <a:noFill/>
          <a:ln>
            <a:noFill/>
          </a:ln>
        </p:spPr>
        <p:txBody>
          <a:bodyPr spcFirstLastPara="1" wrap="square" lIns="91425" tIns="182875" rIns="91425" bIns="0" anchor="t" anchorCtr="0">
            <a:noAutofit/>
          </a:bodyPr>
          <a:lstStyle/>
          <a:p>
            <a:pPr algn="just"/>
            <a:r>
              <a:rPr lang="es-MX" sz="1600" b="1" dirty="0">
                <a:solidFill>
                  <a:schemeClr val="accent4"/>
                </a:solidFill>
                <a:latin typeface="Fira Sans Condensed Light" panose="020B0604020202020204" charset="0"/>
                <a:cs typeface="Times New Roman" panose="02020603050405020304" pitchFamily="18" charset="0"/>
              </a:rPr>
              <a:t>Aplicar estrategias didácticas </a:t>
            </a:r>
            <a:r>
              <a:rPr lang="es-MX" sz="1600" dirty="0">
                <a:solidFill>
                  <a:schemeClr val="accent4"/>
                </a:solidFill>
                <a:latin typeface="Fira Sans Condensed Light" panose="020B0604020202020204" charset="0"/>
                <a:cs typeface="Times New Roman" panose="02020603050405020304" pitchFamily="18" charset="0"/>
              </a:rPr>
              <a:t>que favorezcan el aprendizaje activo y la participación de los estudiantes mediante el uso de la plataforma durante la intervención educativa.</a:t>
            </a:r>
            <a:endParaRPr lang="es-ES" dirty="0">
              <a:solidFill>
                <a:srgbClr val="F3F3F3"/>
              </a:solidFill>
              <a:latin typeface="Fira Sans Condensed Light"/>
              <a:ea typeface="Fira Sans Condensed Light"/>
              <a:cs typeface="Fira Sans Condensed Light"/>
              <a:sym typeface="Fira Sans Condensed Light"/>
            </a:endParaRPr>
          </a:p>
        </p:txBody>
      </p:sp>
      <p:sp>
        <p:nvSpPr>
          <p:cNvPr id="34" name="Google Shape;1711;p42">
            <a:extLst>
              <a:ext uri="{FF2B5EF4-FFF2-40B4-BE49-F238E27FC236}">
                <a16:creationId xmlns:a16="http://schemas.microsoft.com/office/drawing/2014/main" xmlns="" id="{105665DB-FB3D-6A69-37B9-59E5DCF95D19}"/>
              </a:ext>
            </a:extLst>
          </p:cNvPr>
          <p:cNvSpPr txBox="1"/>
          <p:nvPr/>
        </p:nvSpPr>
        <p:spPr>
          <a:xfrm>
            <a:off x="2076925" y="1415917"/>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Objetivos particulares del </a:t>
            </a:r>
            <a:r>
              <a:rPr lang="es-ES" sz="2200" b="1" dirty="0" smtClean="0">
                <a:solidFill>
                  <a:srgbClr val="F3F3F3"/>
                </a:solidFill>
                <a:latin typeface="Rajdhani"/>
                <a:ea typeface="Rajdhani"/>
                <a:cs typeface="Rajdhani"/>
                <a:sym typeface="Rajdhani"/>
              </a:rPr>
              <a:t>proyecto</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a:extLst>
              <a:ext uri="{FF2B5EF4-FFF2-40B4-BE49-F238E27FC236}">
                <a16:creationId xmlns:a16="http://schemas.microsoft.com/office/drawing/2014/main" xmlns="" id="{C547EED7-FFF7-9700-B7A3-D19F941F44E3}"/>
              </a:ext>
            </a:extLst>
          </p:cNvPr>
          <p:cNvPicPr>
            <a:picLocks noChangeAspect="1" noChangeArrowheads="1"/>
          </p:cNvPicPr>
          <p:nvPr/>
        </p:nvPicPr>
        <p:blipFill>
          <a:blip r:embed="rId3"/>
          <a:srcRect b="4570"/>
          <a:stretch>
            <a:fillRect/>
          </a:stretch>
        </p:blipFill>
        <p:spPr bwMode="auto">
          <a:xfrm>
            <a:off x="1302027" y="1962976"/>
            <a:ext cx="557213" cy="531749"/>
          </a:xfrm>
          <a:prstGeom prst="rect">
            <a:avLst/>
          </a:prstGeom>
          <a:noFill/>
        </p:spPr>
      </p:pic>
      <p:sp>
        <p:nvSpPr>
          <p:cNvPr id="12" name="Google Shape;136;p27">
            <a:extLst>
              <a:ext uri="{FF2B5EF4-FFF2-40B4-BE49-F238E27FC236}">
                <a16:creationId xmlns:a16="http://schemas.microsoft.com/office/drawing/2014/main" xmlns="" id="{CACEFCFE-5013-00B3-C73B-DF9BD2F6B601}"/>
              </a:ext>
            </a:extLst>
          </p:cNvPr>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r>
              <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r>
            <a:br>
              <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xmlns="" id="{E525580C-E3F3-69D0-282B-92804B398B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603;p42">
            <a:extLst>
              <a:ext uri="{FF2B5EF4-FFF2-40B4-BE49-F238E27FC236}">
                <a16:creationId xmlns:a16="http://schemas.microsoft.com/office/drawing/2014/main" xmlns="" id="{61769236-1CD0-4ECA-10BA-A4453D1FD59D}"/>
              </a:ext>
            </a:extLst>
          </p:cNvPr>
          <p:cNvSpPr txBox="1"/>
          <p:nvPr/>
        </p:nvSpPr>
        <p:spPr>
          <a:xfrm>
            <a:off x="2027113" y="3160625"/>
            <a:ext cx="5967741" cy="882497"/>
          </a:xfrm>
          <a:prstGeom prst="rect">
            <a:avLst/>
          </a:prstGeom>
          <a:noFill/>
          <a:ln>
            <a:noFill/>
          </a:ln>
        </p:spPr>
        <p:txBody>
          <a:bodyPr spcFirstLastPara="1" wrap="square" lIns="91425" tIns="182875" rIns="91425" bIns="0" anchor="t" anchorCtr="0">
            <a:noAutofit/>
          </a:bodyPr>
          <a:lstStyle/>
          <a:p>
            <a:pPr algn="just"/>
            <a:r>
              <a:rPr lang="es-MX" sz="1600" b="1" dirty="0">
                <a:solidFill>
                  <a:schemeClr val="accent4"/>
                </a:solidFill>
                <a:latin typeface="Fira Sans Condensed Light" panose="020B0604020202020204" charset="0"/>
                <a:cs typeface="Times New Roman" panose="02020603050405020304" pitchFamily="18" charset="0"/>
              </a:rPr>
              <a:t>Evaluar el impacto del uso de la plataforma tecnológica tangible </a:t>
            </a:r>
            <a:r>
              <a:rPr lang="es-MX" sz="1600" dirty="0">
                <a:solidFill>
                  <a:schemeClr val="accent4"/>
                </a:solidFill>
                <a:latin typeface="Fira Sans Condensed Light" panose="020B0604020202020204" charset="0"/>
                <a:cs typeface="Times New Roman" panose="02020603050405020304" pitchFamily="18" charset="0"/>
              </a:rPr>
              <a:t>en el aprendizaje de los estudiantes (mediante encuestas), considerando el desempeño académico, la comprensión de contenidos y el nivel de participación en el aula</a:t>
            </a:r>
            <a:r>
              <a:rPr lang="es-MX" sz="1600" b="1" dirty="0">
                <a:solidFill>
                  <a:schemeClr val="accent4"/>
                </a:solidFill>
                <a:latin typeface="Fira Sans Condensed Light" panose="020B0604020202020204" charset="0"/>
                <a:cs typeface="Times New Roman" panose="02020603050405020304" pitchFamily="18" charset="0"/>
              </a:rPr>
              <a:t>.</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8" name="Picture 2" descr="Idea y objetivo concepto | Vector Premium">
            <a:extLst>
              <a:ext uri="{FF2B5EF4-FFF2-40B4-BE49-F238E27FC236}">
                <a16:creationId xmlns:a16="http://schemas.microsoft.com/office/drawing/2014/main" xmlns="" id="{C547EED7-FFF7-9700-B7A3-D19F941F44E3}"/>
              </a:ext>
            </a:extLst>
          </p:cNvPr>
          <p:cNvPicPr>
            <a:picLocks noChangeAspect="1" noChangeArrowheads="1"/>
          </p:cNvPicPr>
          <p:nvPr/>
        </p:nvPicPr>
        <p:blipFill>
          <a:blip r:embed="rId3"/>
          <a:srcRect b="4570"/>
          <a:stretch>
            <a:fillRect/>
          </a:stretch>
        </p:blipFill>
        <p:spPr bwMode="auto">
          <a:xfrm>
            <a:off x="1323802" y="3362287"/>
            <a:ext cx="557213" cy="531749"/>
          </a:xfrm>
          <a:prstGeom prst="rect">
            <a:avLst/>
          </a:prstGeom>
          <a:noFill/>
        </p:spPr>
      </p:pic>
    </p:spTree>
    <p:extLst>
      <p:ext uri="{BB962C8B-B14F-4D97-AF65-F5344CB8AC3E}">
        <p14:creationId xmlns:p14="http://schemas.microsoft.com/office/powerpoint/2010/main" val="1123691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1">
          <a:extLst>
            <a:ext uri="{FF2B5EF4-FFF2-40B4-BE49-F238E27FC236}">
              <a16:creationId xmlns:a16="http://schemas.microsoft.com/office/drawing/2014/main" xmlns="" id="{9D42BAD0-7B8B-453C-0D32-F4743504AF4F}"/>
            </a:ext>
          </a:extLst>
        </p:cNvPr>
        <p:cNvGrpSpPr/>
        <p:nvPr/>
      </p:nvGrpSpPr>
      <p:grpSpPr>
        <a:xfrm>
          <a:off x="0" y="0"/>
          <a:ext cx="0" cy="0"/>
          <a:chOff x="0" y="0"/>
          <a:chExt cx="0" cy="0"/>
        </a:xfrm>
      </p:grpSpPr>
      <p:sp>
        <p:nvSpPr>
          <p:cNvPr id="11" name="Google Shape;1603;p42">
            <a:extLst>
              <a:ext uri="{FF2B5EF4-FFF2-40B4-BE49-F238E27FC236}">
                <a16:creationId xmlns:a16="http://schemas.microsoft.com/office/drawing/2014/main" xmlns="" id="{61769236-1CD0-4ECA-10BA-A4453D1FD59D}"/>
              </a:ext>
            </a:extLst>
          </p:cNvPr>
          <p:cNvSpPr txBox="1"/>
          <p:nvPr/>
        </p:nvSpPr>
        <p:spPr>
          <a:xfrm>
            <a:off x="2005338" y="1761314"/>
            <a:ext cx="5967741" cy="882497"/>
          </a:xfrm>
          <a:prstGeom prst="rect">
            <a:avLst/>
          </a:prstGeom>
          <a:noFill/>
          <a:ln>
            <a:noFill/>
          </a:ln>
        </p:spPr>
        <p:txBody>
          <a:bodyPr spcFirstLastPara="1" wrap="square" lIns="91425" tIns="182875" rIns="91425" bIns="0" anchor="t" anchorCtr="0">
            <a:noAutofit/>
          </a:bodyPr>
          <a:lstStyle/>
          <a:p>
            <a:pPr algn="just"/>
            <a:r>
              <a:rPr lang="es-MX" sz="1600" b="1" dirty="0">
                <a:solidFill>
                  <a:schemeClr val="accent4"/>
                </a:solidFill>
                <a:latin typeface="Fira Sans Condensed Light" panose="020B0604020202020204" charset="0"/>
                <a:cs typeface="Times New Roman" panose="02020603050405020304" pitchFamily="18" charset="0"/>
              </a:rPr>
              <a:t>Analizar los resultados obtenidos de la intervención educativa </a:t>
            </a:r>
            <a:r>
              <a:rPr lang="es-MX" sz="1600" dirty="0">
                <a:solidFill>
                  <a:schemeClr val="accent4"/>
                </a:solidFill>
                <a:latin typeface="Fira Sans Condensed Light" panose="020B0604020202020204" charset="0"/>
                <a:cs typeface="Times New Roman" panose="02020603050405020304" pitchFamily="18" charset="0"/>
              </a:rPr>
              <a:t>para identificar fortalezas, áreas de mejora y el potencial de la plataforma como herramienta educativa.</a:t>
            </a:r>
            <a:endParaRPr lang="es-ES" dirty="0">
              <a:solidFill>
                <a:srgbClr val="F3F3F3"/>
              </a:solidFill>
              <a:latin typeface="Fira Sans Condensed Light"/>
              <a:ea typeface="Fira Sans Condensed Light"/>
              <a:cs typeface="Fira Sans Condensed Light"/>
              <a:sym typeface="Fira Sans Condensed Light"/>
            </a:endParaRPr>
          </a:p>
        </p:txBody>
      </p:sp>
      <p:sp>
        <p:nvSpPr>
          <p:cNvPr id="34" name="Google Shape;1711;p42">
            <a:extLst>
              <a:ext uri="{FF2B5EF4-FFF2-40B4-BE49-F238E27FC236}">
                <a16:creationId xmlns:a16="http://schemas.microsoft.com/office/drawing/2014/main" xmlns="" id="{105665DB-FB3D-6A69-37B9-59E5DCF95D19}"/>
              </a:ext>
            </a:extLst>
          </p:cNvPr>
          <p:cNvSpPr txBox="1"/>
          <p:nvPr/>
        </p:nvSpPr>
        <p:spPr>
          <a:xfrm>
            <a:off x="2076925" y="1415917"/>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Objetivos particulares del </a:t>
            </a:r>
            <a:r>
              <a:rPr lang="es-ES" sz="2200" b="1" dirty="0" smtClean="0">
                <a:solidFill>
                  <a:srgbClr val="F3F3F3"/>
                </a:solidFill>
                <a:latin typeface="Rajdhani"/>
                <a:ea typeface="Rajdhani"/>
                <a:cs typeface="Rajdhani"/>
                <a:sym typeface="Rajdhani"/>
              </a:rPr>
              <a:t>proyecto</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a:extLst>
              <a:ext uri="{FF2B5EF4-FFF2-40B4-BE49-F238E27FC236}">
                <a16:creationId xmlns:a16="http://schemas.microsoft.com/office/drawing/2014/main" xmlns="" id="{C547EED7-FFF7-9700-B7A3-D19F941F44E3}"/>
              </a:ext>
            </a:extLst>
          </p:cNvPr>
          <p:cNvPicPr>
            <a:picLocks noChangeAspect="1" noChangeArrowheads="1"/>
          </p:cNvPicPr>
          <p:nvPr/>
        </p:nvPicPr>
        <p:blipFill>
          <a:blip r:embed="rId3"/>
          <a:srcRect b="4570"/>
          <a:stretch>
            <a:fillRect/>
          </a:stretch>
        </p:blipFill>
        <p:spPr bwMode="auto">
          <a:xfrm>
            <a:off x="1302027" y="1962976"/>
            <a:ext cx="557213" cy="531749"/>
          </a:xfrm>
          <a:prstGeom prst="rect">
            <a:avLst/>
          </a:prstGeom>
          <a:noFill/>
        </p:spPr>
      </p:pic>
      <p:sp>
        <p:nvSpPr>
          <p:cNvPr id="12" name="Google Shape;136;p27">
            <a:extLst>
              <a:ext uri="{FF2B5EF4-FFF2-40B4-BE49-F238E27FC236}">
                <a16:creationId xmlns:a16="http://schemas.microsoft.com/office/drawing/2014/main" xmlns="" id="{CACEFCFE-5013-00B3-C73B-DF9BD2F6B601}"/>
              </a:ext>
            </a:extLst>
          </p:cNvPr>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r>
              <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r>
            <a:br>
              <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xmlns="" id="{E525580C-E3F3-69D0-282B-92804B398B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272245"/>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8539</TotalTime>
  <Words>1919</Words>
  <Application>Microsoft Office PowerPoint</Application>
  <PresentationFormat>Presentación en pantalla (16:9)</PresentationFormat>
  <Paragraphs>351</Paragraphs>
  <Slides>31</Slides>
  <Notes>31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31</vt:i4>
      </vt:variant>
    </vt:vector>
  </HeadingPairs>
  <TitlesOfParts>
    <vt:vector size="38" baseType="lpstr">
      <vt:lpstr>Arial</vt:lpstr>
      <vt:lpstr>Fira Sans Condensed Light</vt:lpstr>
      <vt:lpstr>Rajdhani</vt:lpstr>
      <vt:lpstr>Advent Pro Light</vt:lpstr>
      <vt:lpstr>Anton</vt:lpstr>
      <vt:lpstr>Times New Roman</vt:lpstr>
      <vt:lpstr>Ai Tech Agency by Slidesgo</vt:lpstr>
      <vt:lpstr>Presentación de PowerPoint</vt:lpstr>
      <vt:lpstr>Bienvenida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TANGI-LEARN</vt:lpstr>
      <vt:lpstr>TANGI-LEARN</vt:lpstr>
      <vt:lpstr>ALFREDO GARCIA SUÁREZ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FASES DEL PROYECTO </vt:lpstr>
      <vt:lpstr>Presentación de PowerPoint</vt:lpstr>
      <vt:lpstr>Evaluación </vt:lpstr>
      <vt:lpstr>Evaluación </vt:lpstr>
      <vt:lpstr>Presentación de PowerPoint</vt:lpstr>
      <vt:lpstr>Presentación de PowerPoint</vt:lpstr>
      <vt:lpstr>Presentación de PowerPoint</vt:lpstr>
      <vt:lpstr>Presentación de PowerPoint</vt:lpstr>
      <vt:lpstr>Presentación de PowerPoint</vt:lpstr>
      <vt:lpstr>Presentación de PowerPoint</vt:lpstr>
      <vt:lpstr>Repositorio del Grupo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DEFENSA DOCTORAL</dc:title>
  <dc:creator>Alfredo Garcia</dc:creator>
  <cp:lastModifiedBy>Alfredo Garcia Suarez</cp:lastModifiedBy>
  <cp:revision>297</cp:revision>
  <dcterms:modified xsi:type="dcterms:W3CDTF">2026-01-06T17:31:05Z</dcterms:modified>
</cp:coreProperties>
</file>